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8" r:id="rId2"/>
    <p:sldId id="265" r:id="rId3"/>
    <p:sldId id="259" r:id="rId4"/>
    <p:sldId id="260" r:id="rId5"/>
    <p:sldId id="262" r:id="rId6"/>
    <p:sldId id="263" r:id="rId7"/>
    <p:sldId id="271" r:id="rId8"/>
    <p:sldId id="264" r:id="rId9"/>
    <p:sldId id="278" r:id="rId10"/>
    <p:sldId id="281" r:id="rId11"/>
    <p:sldId id="282" r:id="rId12"/>
    <p:sldId id="272" r:id="rId13"/>
    <p:sldId id="275" r:id="rId14"/>
    <p:sldId id="274" r:id="rId15"/>
    <p:sldId id="276" r:id="rId16"/>
    <p:sldId id="279" r:id="rId17"/>
    <p:sldId id="280" r:id="rId18"/>
    <p:sldId id="277" r:id="rId19"/>
    <p:sldId id="270"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1" autoAdjust="0"/>
    <p:restoredTop sz="71922" autoAdjust="0"/>
  </p:normalViewPr>
  <p:slideViewPr>
    <p:cSldViewPr snapToGrid="0">
      <p:cViewPr varScale="1">
        <p:scale>
          <a:sx n="83" d="100"/>
          <a:sy n="83" d="100"/>
        </p:scale>
        <p:origin x="1668" y="7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B8CBFB-D9F6-41E0-A090-9E70979B2610}" type="datetimeFigureOut">
              <a:rPr lang="nl-NL" smtClean="0"/>
              <a:t>17-8-2022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F87117-7364-4EFA-A3B4-E477D6A30660}" type="slidenum">
              <a:rPr lang="nl-NL" smtClean="0"/>
              <a:t>‹nr.›</a:t>
            </a:fld>
            <a:endParaRPr lang="nl-NL"/>
          </a:p>
        </p:txBody>
      </p:sp>
    </p:spTree>
    <p:extLst>
      <p:ext uri="{BB962C8B-B14F-4D97-AF65-F5344CB8AC3E}">
        <p14:creationId xmlns:p14="http://schemas.microsoft.com/office/powerpoint/2010/main" val="1786414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err="1" smtClean="0"/>
              <a:t>Uit</a:t>
            </a:r>
            <a:r>
              <a:rPr lang="en-GB" dirty="0" smtClean="0"/>
              <a:t> HACA </a:t>
            </a:r>
            <a:r>
              <a:rPr lang="en-GB" dirty="0" err="1" smtClean="0"/>
              <a:t>introductie</a:t>
            </a:r>
            <a:r>
              <a:rPr lang="en-GB" dirty="0" smtClean="0"/>
              <a:t>: “Several studies have shown that moderate systemic hypothermia (30°C) or mild hypothermia (34°C) markedly mitigates brain damage after cardiac arrest in dogs. The exact mechanism for this cerebral resuscitative effect is not clear. A reduction in cerebral oxygen consumption and other multifactorial chemical and physical mechanisms during and after ischemia have been postulated. These include retardation of destructive enzymatic reactions, suppression of free-radical reactions, protection of the fluidity of lipoprotein membranes, reduction of the oxygen demand in low-flow regions, reduction of intracellular acidosis, and inhibition of the biosynthesis, release, and uptake of excitatory neurotransmitters.”</a:t>
            </a:r>
          </a:p>
          <a:p>
            <a:endParaRPr lang="en-GB" dirty="0" smtClean="0"/>
          </a:p>
          <a:p>
            <a:r>
              <a:rPr lang="nl-NL" dirty="0" smtClean="0"/>
              <a:t>Eigen</a:t>
            </a:r>
            <a:r>
              <a:rPr lang="nl-NL" baseline="0" dirty="0" smtClean="0"/>
              <a:t> addendum: de studies bij honden lieten inderdaad betere neurologische uitkomst zien wanneer tijdens CPR of direct na ROSC werd gestart met koeling, waarbij de target temperatuur meestal binnen 10 minuten na start werd behaald (bijv. </a:t>
            </a:r>
            <a:r>
              <a:rPr lang="nl-NL" baseline="0" dirty="0" err="1" smtClean="0"/>
              <a:t>Sterz</a:t>
            </a:r>
            <a:r>
              <a:rPr lang="nl-NL" baseline="0" dirty="0" smtClean="0"/>
              <a:t> 1991). Een van deze studies toonde echter ook dat wanneer na ROSC nog 15 minuten werd gewacht met het starten van koeling dit positieve effect niet werd gevonden (</a:t>
            </a:r>
            <a:r>
              <a:rPr lang="nl-NL" baseline="0" dirty="0" err="1" smtClean="0"/>
              <a:t>Kuboyama</a:t>
            </a:r>
            <a:r>
              <a:rPr lang="nl-NL" baseline="0" dirty="0" smtClean="0"/>
              <a:t> 1993), hoewel er bij histologie van de hersenen wel alsnog minder schade werd gezien.</a:t>
            </a:r>
          </a:p>
          <a:p>
            <a:endParaRPr lang="nl-NL" baseline="0" dirty="0" smtClean="0"/>
          </a:p>
          <a:p>
            <a:r>
              <a:rPr lang="en-GB" sz="1200" b="0" i="0" kern="1200" dirty="0" err="1" smtClean="0">
                <a:solidFill>
                  <a:schemeClr val="tx1"/>
                </a:solidFill>
                <a:effectLst/>
                <a:latin typeface="+mn-lt"/>
                <a:ea typeface="+mn-ea"/>
                <a:cs typeface="+mn-cs"/>
              </a:rPr>
              <a:t>Arrich</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This systematic review in animal cardiac arrest studies showed a consistent favourable effect of TTM as compared to </a:t>
            </a:r>
            <a:r>
              <a:rPr lang="en-GB" sz="1200" b="0" i="0" kern="1200" dirty="0" err="1" smtClean="0">
                <a:solidFill>
                  <a:schemeClr val="tx1"/>
                </a:solidFill>
                <a:effectLst/>
                <a:latin typeface="+mn-lt"/>
                <a:ea typeface="+mn-ea"/>
                <a:cs typeface="+mn-cs"/>
              </a:rPr>
              <a:t>normothermia</a:t>
            </a:r>
            <a:r>
              <a:rPr lang="en-GB" sz="1200" b="0" i="0" kern="1200" dirty="0" smtClean="0">
                <a:solidFill>
                  <a:schemeClr val="tx1"/>
                </a:solidFill>
                <a:effectLst/>
                <a:latin typeface="+mn-lt"/>
                <a:ea typeface="+mn-ea"/>
                <a:cs typeface="+mn-cs"/>
              </a:rPr>
              <a:t> on neurologic outcome in small and large animals. Faster cooling rates, lower target temperature of TTM, and shorter duration of cooling were independently associated with an increasing effect size of TTM. Due to considerable heterogeneity between studies, these results should be interpreted with caution.</a:t>
            </a:r>
            <a:endParaRPr lang="nl-NL" dirty="0"/>
          </a:p>
        </p:txBody>
      </p:sp>
      <p:sp>
        <p:nvSpPr>
          <p:cNvPr id="4" name="Tijdelijke aanduiding voor dianummer 3"/>
          <p:cNvSpPr>
            <a:spLocks noGrp="1"/>
          </p:cNvSpPr>
          <p:nvPr>
            <p:ph type="sldNum" sz="quarter" idx="10"/>
          </p:nvPr>
        </p:nvSpPr>
        <p:spPr/>
        <p:txBody>
          <a:bodyPr/>
          <a:lstStyle/>
          <a:p>
            <a:fld id="{FAF87117-7364-4EFA-A3B4-E477D6A30660}" type="slidenum">
              <a:rPr lang="nl-NL" smtClean="0"/>
              <a:t>1</a:t>
            </a:fld>
            <a:endParaRPr lang="nl-NL"/>
          </a:p>
        </p:txBody>
      </p:sp>
    </p:spTree>
    <p:extLst>
      <p:ext uri="{BB962C8B-B14F-4D97-AF65-F5344CB8AC3E}">
        <p14:creationId xmlns:p14="http://schemas.microsoft.com/office/powerpoint/2010/main" val="3874724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err="1" smtClean="0">
                <a:solidFill>
                  <a:schemeClr val="tx1"/>
                </a:solidFill>
                <a:effectLst/>
                <a:latin typeface="+mn-lt"/>
                <a:ea typeface="+mn-ea"/>
                <a:cs typeface="+mn-cs"/>
              </a:rPr>
              <a:t>Holgersson</a:t>
            </a:r>
            <a:r>
              <a:rPr lang="nl-NL" sz="1200" b="0" i="0" kern="1200" dirty="0" smtClean="0">
                <a:solidFill>
                  <a:schemeClr val="tx1"/>
                </a:solidFill>
                <a:effectLst/>
                <a:latin typeface="+mn-lt"/>
                <a:ea typeface="+mn-ea"/>
                <a:cs typeface="+mn-cs"/>
              </a:rPr>
              <a:t> 2022: </a:t>
            </a:r>
            <a:r>
              <a:rPr lang="en-GB" sz="1200" b="0" i="0" kern="1200" dirty="0" smtClean="0">
                <a:solidFill>
                  <a:schemeClr val="tx1"/>
                </a:solidFill>
                <a:effectLst/>
                <a:latin typeface="+mn-lt"/>
                <a:ea typeface="+mn-ea"/>
                <a:cs typeface="+mn-cs"/>
              </a:rPr>
              <a:t>In the predefined subgroups based on the design variables in the TTM and TTM2 trials, there were no signals of a differentiated effect between hypothermia and </a:t>
            </a:r>
            <a:r>
              <a:rPr lang="en-GB" sz="1200" b="0" i="0" kern="1200" dirty="0" err="1" smtClean="0">
                <a:solidFill>
                  <a:schemeClr val="tx1"/>
                </a:solidFill>
                <a:effectLst/>
                <a:latin typeface="+mn-lt"/>
                <a:ea typeface="+mn-ea"/>
                <a:cs typeface="+mn-cs"/>
              </a:rPr>
              <a:t>normothermia</a:t>
            </a:r>
            <a:r>
              <a:rPr lang="en-GB" sz="1200" b="0" i="0" kern="1200" dirty="0" smtClean="0">
                <a:solidFill>
                  <a:schemeClr val="tx1"/>
                </a:solidFill>
                <a:effectLst/>
                <a:latin typeface="+mn-lt"/>
                <a:ea typeface="+mn-ea"/>
                <a:cs typeface="+mn-cs"/>
              </a:rPr>
              <a:t>. However, in a post hoc analysis, we found a signal of potential harm with hypothermia in patients who had received bystander cardiopulmonary resuscitation, as hypothermic temperature control was associated with increased mortality compared with </a:t>
            </a:r>
            <a:r>
              <a:rPr lang="en-GB" sz="1200" b="0" i="0" kern="1200" dirty="0" err="1" smtClean="0">
                <a:solidFill>
                  <a:schemeClr val="tx1"/>
                </a:solidFill>
                <a:effectLst/>
                <a:latin typeface="+mn-lt"/>
                <a:ea typeface="+mn-ea"/>
                <a:cs typeface="+mn-cs"/>
              </a:rPr>
              <a:t>normothermic</a:t>
            </a:r>
            <a:r>
              <a:rPr lang="en-GB" sz="1200" b="0" i="0" kern="1200" dirty="0" smtClean="0">
                <a:solidFill>
                  <a:schemeClr val="tx1"/>
                </a:solidFill>
                <a:effectLst/>
                <a:latin typeface="+mn-lt"/>
                <a:ea typeface="+mn-ea"/>
                <a:cs typeface="+mn-cs"/>
              </a:rPr>
              <a:t> temperature control. We found a signal of benefit with hypothermia in patients who had not received bystander cardiopulmonary resuscitation, as hypothermic temperature control was associated with a higher incidence of a good functional outcome compared with </a:t>
            </a:r>
            <a:r>
              <a:rPr lang="en-GB" sz="1200" b="0" i="0" kern="1200" dirty="0" err="1" smtClean="0">
                <a:solidFill>
                  <a:schemeClr val="tx1"/>
                </a:solidFill>
                <a:effectLst/>
                <a:latin typeface="+mn-lt"/>
                <a:ea typeface="+mn-ea"/>
                <a:cs typeface="+mn-cs"/>
              </a:rPr>
              <a:t>normothermic</a:t>
            </a:r>
            <a:r>
              <a:rPr lang="en-GB" sz="1200" b="0" i="0" kern="1200" dirty="0" smtClean="0">
                <a:solidFill>
                  <a:schemeClr val="tx1"/>
                </a:solidFill>
                <a:effectLst/>
                <a:latin typeface="+mn-lt"/>
                <a:ea typeface="+mn-ea"/>
                <a:cs typeface="+mn-cs"/>
              </a:rPr>
              <a:t> temperature control. These post hoc subgroup analyses should be interpreted with great caution, owing to problems with multiplicity, no clear pattern in relation to other subgroups, and lack of supporting data tying a treatment effect of hypothermia to the severity of the ischemic insult, as our analysis using the validated MIRACLE2 severity classification did not indicate a difference in outcome.</a:t>
            </a:r>
            <a:endParaRPr lang="nl-NL" dirty="0" smtClean="0"/>
          </a:p>
        </p:txBody>
      </p:sp>
      <p:sp>
        <p:nvSpPr>
          <p:cNvPr id="4" name="Tijdelijke aanduiding voor dianummer 3"/>
          <p:cNvSpPr>
            <a:spLocks noGrp="1"/>
          </p:cNvSpPr>
          <p:nvPr>
            <p:ph type="sldNum" sz="quarter" idx="10"/>
          </p:nvPr>
        </p:nvSpPr>
        <p:spPr/>
        <p:txBody>
          <a:bodyPr/>
          <a:lstStyle/>
          <a:p>
            <a:fld id="{FAF87117-7364-4EFA-A3B4-E477D6A30660}" type="slidenum">
              <a:rPr lang="nl-NL" smtClean="0"/>
              <a:t>10</a:t>
            </a:fld>
            <a:endParaRPr lang="nl-NL"/>
          </a:p>
        </p:txBody>
      </p:sp>
    </p:spTree>
    <p:extLst>
      <p:ext uri="{BB962C8B-B14F-4D97-AF65-F5344CB8AC3E}">
        <p14:creationId xmlns:p14="http://schemas.microsoft.com/office/powerpoint/2010/main" val="839406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err="1" smtClean="0">
                <a:solidFill>
                  <a:schemeClr val="tx1"/>
                </a:solidFill>
                <a:effectLst/>
                <a:latin typeface="+mn-lt"/>
                <a:ea typeface="+mn-ea"/>
                <a:cs typeface="+mn-cs"/>
              </a:rPr>
              <a:t>Holgersson</a:t>
            </a:r>
            <a:r>
              <a:rPr lang="nl-NL" sz="1200" b="0" i="0" kern="1200" dirty="0" smtClean="0">
                <a:solidFill>
                  <a:schemeClr val="tx1"/>
                </a:solidFill>
                <a:effectLst/>
                <a:latin typeface="+mn-lt"/>
                <a:ea typeface="+mn-ea"/>
                <a:cs typeface="+mn-cs"/>
              </a:rPr>
              <a:t> 2022: </a:t>
            </a:r>
            <a:r>
              <a:rPr lang="en-GB" sz="1200" b="0" i="0" kern="1200" dirty="0" smtClean="0">
                <a:solidFill>
                  <a:schemeClr val="tx1"/>
                </a:solidFill>
                <a:effectLst/>
                <a:latin typeface="+mn-lt"/>
                <a:ea typeface="+mn-ea"/>
                <a:cs typeface="+mn-cs"/>
              </a:rPr>
              <a:t>In the predefined subgroups based on the design variables in the TTM and TTM2 trials, there were no signals of a differentiated effect between hypothermia and </a:t>
            </a:r>
            <a:r>
              <a:rPr lang="en-GB" sz="1200" b="0" i="0" kern="1200" dirty="0" err="1" smtClean="0">
                <a:solidFill>
                  <a:schemeClr val="tx1"/>
                </a:solidFill>
                <a:effectLst/>
                <a:latin typeface="+mn-lt"/>
                <a:ea typeface="+mn-ea"/>
                <a:cs typeface="+mn-cs"/>
              </a:rPr>
              <a:t>normothermia</a:t>
            </a:r>
            <a:r>
              <a:rPr lang="en-GB" sz="1200" b="0" i="0" kern="1200" dirty="0" smtClean="0">
                <a:solidFill>
                  <a:schemeClr val="tx1"/>
                </a:solidFill>
                <a:effectLst/>
                <a:latin typeface="+mn-lt"/>
                <a:ea typeface="+mn-ea"/>
                <a:cs typeface="+mn-cs"/>
              </a:rPr>
              <a:t>. However, in a post hoc analysis, we found a signal of potential harm with hypothermia in patients who had received bystander cardiopulmonary resuscitation, as hypothermic temperature control was associated with increased mortality compared with </a:t>
            </a:r>
            <a:r>
              <a:rPr lang="en-GB" sz="1200" b="0" i="0" kern="1200" dirty="0" err="1" smtClean="0">
                <a:solidFill>
                  <a:schemeClr val="tx1"/>
                </a:solidFill>
                <a:effectLst/>
                <a:latin typeface="+mn-lt"/>
                <a:ea typeface="+mn-ea"/>
                <a:cs typeface="+mn-cs"/>
              </a:rPr>
              <a:t>normothermic</a:t>
            </a:r>
            <a:r>
              <a:rPr lang="en-GB" sz="1200" b="0" i="0" kern="1200" dirty="0" smtClean="0">
                <a:solidFill>
                  <a:schemeClr val="tx1"/>
                </a:solidFill>
                <a:effectLst/>
                <a:latin typeface="+mn-lt"/>
                <a:ea typeface="+mn-ea"/>
                <a:cs typeface="+mn-cs"/>
              </a:rPr>
              <a:t> temperature control. We found a signal of benefit with hypothermia in patients who had not received bystander cardiopulmonary resuscitation, as hypothermic temperature control was associated with a higher incidence of a good functional outcome compared with </a:t>
            </a:r>
            <a:r>
              <a:rPr lang="en-GB" sz="1200" b="0" i="0" kern="1200" dirty="0" err="1" smtClean="0">
                <a:solidFill>
                  <a:schemeClr val="tx1"/>
                </a:solidFill>
                <a:effectLst/>
                <a:latin typeface="+mn-lt"/>
                <a:ea typeface="+mn-ea"/>
                <a:cs typeface="+mn-cs"/>
              </a:rPr>
              <a:t>normothermic</a:t>
            </a:r>
            <a:r>
              <a:rPr lang="en-GB" sz="1200" b="0" i="0" kern="1200" dirty="0" smtClean="0">
                <a:solidFill>
                  <a:schemeClr val="tx1"/>
                </a:solidFill>
                <a:effectLst/>
                <a:latin typeface="+mn-lt"/>
                <a:ea typeface="+mn-ea"/>
                <a:cs typeface="+mn-cs"/>
              </a:rPr>
              <a:t> temperature control. These post hoc subgroup analyses should be interpreted with great caution, owing to problems with multiplicity, no clear pattern in relation to other subgroups, and lack of supporting data tying a treatment effect of hypothermia to the severity of the ischemic insult, as our analysis using the validated MIRACLE2 severity classification did not indicate a difference in outcome.</a:t>
            </a:r>
            <a:endParaRPr lang="nl-NL" dirty="0" smtClean="0"/>
          </a:p>
        </p:txBody>
      </p:sp>
      <p:sp>
        <p:nvSpPr>
          <p:cNvPr id="4" name="Tijdelijke aanduiding voor dianummer 3"/>
          <p:cNvSpPr>
            <a:spLocks noGrp="1"/>
          </p:cNvSpPr>
          <p:nvPr>
            <p:ph type="sldNum" sz="quarter" idx="10"/>
          </p:nvPr>
        </p:nvSpPr>
        <p:spPr/>
        <p:txBody>
          <a:bodyPr/>
          <a:lstStyle/>
          <a:p>
            <a:fld id="{FAF87117-7364-4EFA-A3B4-E477D6A30660}" type="slidenum">
              <a:rPr lang="nl-NL" smtClean="0"/>
              <a:t>11</a:t>
            </a:fld>
            <a:endParaRPr lang="nl-NL"/>
          </a:p>
        </p:txBody>
      </p:sp>
    </p:spTree>
    <p:extLst>
      <p:ext uri="{BB962C8B-B14F-4D97-AF65-F5344CB8AC3E}">
        <p14:creationId xmlns:p14="http://schemas.microsoft.com/office/powerpoint/2010/main" val="1140820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sz="1200" b="0" i="0" kern="1200" dirty="0" smtClean="0">
                <a:solidFill>
                  <a:schemeClr val="tx1"/>
                </a:solidFill>
                <a:effectLst/>
                <a:latin typeface="+mn-lt"/>
                <a:ea typeface="+mn-ea"/>
                <a:cs typeface="+mn-cs"/>
              </a:rPr>
              <a:t>ICECAP: Influence of Cooling Duration on Efficacy in Cardiac Arrest Patients - A </a:t>
            </a:r>
            <a:r>
              <a:rPr lang="en-GB" sz="1200" b="0" i="0" kern="1200" dirty="0" err="1" smtClean="0">
                <a:solidFill>
                  <a:schemeClr val="tx1"/>
                </a:solidFill>
                <a:effectLst/>
                <a:latin typeface="+mn-lt"/>
                <a:ea typeface="+mn-ea"/>
                <a:cs typeface="+mn-cs"/>
              </a:rPr>
              <a:t>Multicenter</a:t>
            </a:r>
            <a:r>
              <a:rPr lang="en-GB" sz="1200" b="0" i="0" kern="1200" dirty="0" smtClean="0">
                <a:solidFill>
                  <a:schemeClr val="tx1"/>
                </a:solidFill>
                <a:effectLst/>
                <a:latin typeface="+mn-lt"/>
                <a:ea typeface="+mn-ea"/>
                <a:cs typeface="+mn-cs"/>
              </a:rPr>
              <a:t>, Randomized, Adaptive Clinical Trial to Identify the Optimal Duration of Induced Hypothermia for Neuroprotection in Comatose Survivors of Cardiac Arrest. Zou</a:t>
            </a:r>
            <a:r>
              <a:rPr lang="en-GB" sz="1200" b="0" i="0" kern="1200" baseline="0" dirty="0" smtClean="0">
                <a:solidFill>
                  <a:schemeClr val="tx1"/>
                </a:solidFill>
                <a:effectLst/>
                <a:latin typeface="+mn-lt"/>
                <a:ea typeface="+mn-ea"/>
                <a:cs typeface="+mn-cs"/>
              </a:rPr>
              <a:t> in 2025 </a:t>
            </a:r>
            <a:r>
              <a:rPr lang="en-GB" sz="1200" b="0" i="0" kern="1200" baseline="0" dirty="0" err="1" smtClean="0">
                <a:solidFill>
                  <a:schemeClr val="tx1"/>
                </a:solidFill>
                <a:effectLst/>
                <a:latin typeface="+mn-lt"/>
                <a:ea typeface="+mn-ea"/>
                <a:cs typeface="+mn-cs"/>
              </a:rPr>
              <a:t>inclusie</a:t>
            </a:r>
            <a:r>
              <a:rPr lang="en-GB" sz="1200" b="0" i="0" kern="1200" baseline="0" dirty="0" smtClean="0">
                <a:solidFill>
                  <a:schemeClr val="tx1"/>
                </a:solidFill>
                <a:effectLst/>
                <a:latin typeface="+mn-lt"/>
                <a:ea typeface="+mn-ea"/>
                <a:cs typeface="+mn-cs"/>
              </a:rPr>
              <a:t> van </a:t>
            </a:r>
            <a:r>
              <a:rPr lang="en-GB" sz="1200" b="0" i="0" kern="1200" baseline="0" dirty="0" err="1" smtClean="0">
                <a:solidFill>
                  <a:schemeClr val="tx1"/>
                </a:solidFill>
                <a:effectLst/>
                <a:latin typeface="+mn-lt"/>
                <a:ea typeface="+mn-ea"/>
                <a:cs typeface="+mn-cs"/>
              </a:rPr>
              <a:t>patiënten</a:t>
            </a:r>
            <a:r>
              <a:rPr lang="en-GB" sz="1200" b="0" i="0" kern="1200" baseline="0" dirty="0" smtClean="0">
                <a:solidFill>
                  <a:schemeClr val="tx1"/>
                </a:solidFill>
                <a:effectLst/>
                <a:latin typeface="+mn-lt"/>
                <a:ea typeface="+mn-ea"/>
                <a:cs typeface="+mn-cs"/>
              </a:rPr>
              <a:t> </a:t>
            </a:r>
            <a:r>
              <a:rPr lang="en-GB" sz="1200" b="0" i="0" kern="1200" baseline="0" dirty="0" err="1" smtClean="0">
                <a:solidFill>
                  <a:schemeClr val="tx1"/>
                </a:solidFill>
                <a:effectLst/>
                <a:latin typeface="+mn-lt"/>
                <a:ea typeface="+mn-ea"/>
                <a:cs typeface="+mn-cs"/>
              </a:rPr>
              <a:t>moeten</a:t>
            </a:r>
            <a:r>
              <a:rPr lang="en-GB" sz="1200" b="0" i="0" kern="1200" baseline="0" dirty="0" smtClean="0">
                <a:solidFill>
                  <a:schemeClr val="tx1"/>
                </a:solidFill>
                <a:effectLst/>
                <a:latin typeface="+mn-lt"/>
                <a:ea typeface="+mn-ea"/>
                <a:cs typeface="+mn-cs"/>
              </a:rPr>
              <a:t> </a:t>
            </a:r>
            <a:r>
              <a:rPr lang="en-GB" sz="1200" b="0" i="0" kern="1200" baseline="0" dirty="0" err="1" smtClean="0">
                <a:solidFill>
                  <a:schemeClr val="tx1"/>
                </a:solidFill>
                <a:effectLst/>
                <a:latin typeface="+mn-lt"/>
                <a:ea typeface="+mn-ea"/>
                <a:cs typeface="+mn-cs"/>
              </a:rPr>
              <a:t>voltooien</a:t>
            </a:r>
            <a:r>
              <a:rPr lang="en-GB" sz="1200" b="0" i="0" kern="1200" baseline="0" dirty="0" smtClean="0">
                <a:solidFill>
                  <a:schemeClr val="tx1"/>
                </a:solidFill>
                <a:effectLst/>
                <a:latin typeface="+mn-lt"/>
                <a:ea typeface="+mn-ea"/>
                <a:cs typeface="+mn-cs"/>
              </a:rPr>
              <a:t>.</a:t>
            </a:r>
          </a:p>
          <a:p>
            <a:endParaRPr lang="en-GB" sz="1200" b="0" i="0" kern="1200" baseline="0" dirty="0" smtClean="0">
              <a:solidFill>
                <a:schemeClr val="tx1"/>
              </a:solidFill>
              <a:effectLst/>
              <a:latin typeface="+mn-lt"/>
              <a:ea typeface="+mn-ea"/>
              <a:cs typeface="+mn-cs"/>
            </a:endParaRPr>
          </a:p>
          <a:p>
            <a:r>
              <a:rPr lang="en-GB" sz="1200" b="0" i="0" kern="1200" baseline="0" dirty="0" smtClean="0">
                <a:solidFill>
                  <a:schemeClr val="tx1"/>
                </a:solidFill>
                <a:effectLst/>
                <a:latin typeface="+mn-lt"/>
                <a:ea typeface="+mn-ea"/>
                <a:cs typeface="+mn-cs"/>
              </a:rPr>
              <a:t>TTM3: </a:t>
            </a:r>
            <a:r>
              <a:rPr lang="en-GB" sz="1200" b="0" i="0" kern="1200" baseline="0" dirty="0" err="1" smtClean="0">
                <a:solidFill>
                  <a:schemeClr val="tx1"/>
                </a:solidFill>
                <a:effectLst/>
                <a:latin typeface="+mn-lt"/>
                <a:ea typeface="+mn-ea"/>
                <a:cs typeface="+mn-cs"/>
              </a:rPr>
              <a:t>normothermie</a:t>
            </a:r>
            <a:r>
              <a:rPr lang="en-GB" sz="1200" b="0" i="0" kern="1200" baseline="0" dirty="0" smtClean="0">
                <a:solidFill>
                  <a:schemeClr val="tx1"/>
                </a:solidFill>
                <a:effectLst/>
                <a:latin typeface="+mn-lt"/>
                <a:ea typeface="+mn-ea"/>
                <a:cs typeface="+mn-cs"/>
              </a:rPr>
              <a:t> vs </a:t>
            </a:r>
            <a:r>
              <a:rPr lang="en-GB" sz="1200" b="0" i="0" kern="1200" baseline="0" dirty="0" err="1" smtClean="0">
                <a:solidFill>
                  <a:schemeClr val="tx1"/>
                </a:solidFill>
                <a:effectLst/>
                <a:latin typeface="+mn-lt"/>
                <a:ea typeface="+mn-ea"/>
                <a:cs typeface="+mn-cs"/>
              </a:rPr>
              <a:t>geen</a:t>
            </a:r>
            <a:r>
              <a:rPr lang="en-GB" sz="1200" b="0" i="0" kern="1200" baseline="0" dirty="0" smtClean="0">
                <a:solidFill>
                  <a:schemeClr val="tx1"/>
                </a:solidFill>
                <a:effectLst/>
                <a:latin typeface="+mn-lt"/>
                <a:ea typeface="+mn-ea"/>
                <a:cs typeface="+mn-cs"/>
              </a:rPr>
              <a:t> temperature management (</a:t>
            </a:r>
            <a:r>
              <a:rPr lang="en-GB" sz="1200" b="0" i="0" kern="1200" baseline="0" dirty="0" err="1" smtClean="0">
                <a:solidFill>
                  <a:schemeClr val="tx1"/>
                </a:solidFill>
                <a:effectLst/>
                <a:latin typeface="+mn-lt"/>
                <a:ea typeface="+mn-ea"/>
                <a:cs typeface="+mn-cs"/>
              </a:rPr>
              <a:t>dus</a:t>
            </a:r>
            <a:r>
              <a:rPr lang="en-GB" sz="1200" b="0" i="0" kern="1200" baseline="0" dirty="0" smtClean="0">
                <a:solidFill>
                  <a:schemeClr val="tx1"/>
                </a:solidFill>
                <a:effectLst/>
                <a:latin typeface="+mn-lt"/>
                <a:ea typeface="+mn-ea"/>
                <a:cs typeface="+mn-cs"/>
              </a:rPr>
              <a:t> </a:t>
            </a:r>
            <a:r>
              <a:rPr lang="en-GB" sz="1200" b="0" i="0" kern="1200" baseline="0" dirty="0" err="1" smtClean="0">
                <a:solidFill>
                  <a:schemeClr val="tx1"/>
                </a:solidFill>
                <a:effectLst/>
                <a:latin typeface="+mn-lt"/>
                <a:ea typeface="+mn-ea"/>
                <a:cs typeface="+mn-cs"/>
              </a:rPr>
              <a:t>accepteren</a:t>
            </a:r>
            <a:r>
              <a:rPr lang="en-GB" sz="1200" b="0" i="0" kern="1200" baseline="0" dirty="0" smtClean="0">
                <a:solidFill>
                  <a:schemeClr val="tx1"/>
                </a:solidFill>
                <a:effectLst/>
                <a:latin typeface="+mn-lt"/>
                <a:ea typeface="+mn-ea"/>
                <a:cs typeface="+mn-cs"/>
              </a:rPr>
              <a:t> van </a:t>
            </a:r>
            <a:r>
              <a:rPr lang="en-GB" sz="1200" b="0" i="0" kern="1200" baseline="0" dirty="0" err="1" smtClean="0">
                <a:solidFill>
                  <a:schemeClr val="tx1"/>
                </a:solidFill>
                <a:effectLst/>
                <a:latin typeface="+mn-lt"/>
                <a:ea typeface="+mn-ea"/>
                <a:cs typeface="+mn-cs"/>
              </a:rPr>
              <a:t>koorts</a:t>
            </a:r>
            <a:r>
              <a:rPr lang="en-GB" sz="1200" b="0" i="0" kern="1200" baseline="0" dirty="0" smtClean="0">
                <a:solidFill>
                  <a:schemeClr val="tx1"/>
                </a:solidFill>
                <a:effectLst/>
                <a:latin typeface="+mn-lt"/>
                <a:ea typeface="+mn-ea"/>
                <a:cs typeface="+mn-cs"/>
              </a:rPr>
              <a:t>). In </a:t>
            </a:r>
            <a:r>
              <a:rPr lang="en-GB" sz="1200" b="0" i="0" kern="1200" baseline="0" dirty="0" err="1" smtClean="0">
                <a:solidFill>
                  <a:schemeClr val="tx1"/>
                </a:solidFill>
                <a:effectLst/>
                <a:latin typeface="+mn-lt"/>
                <a:ea typeface="+mn-ea"/>
                <a:cs typeface="+mn-cs"/>
              </a:rPr>
              <a:t>planningsfase</a:t>
            </a:r>
            <a:r>
              <a:rPr lang="en-GB" sz="1200" b="0" i="0" kern="1200" baseline="0" dirty="0" smtClean="0">
                <a:solidFill>
                  <a:schemeClr val="tx1"/>
                </a:solidFill>
                <a:effectLst/>
                <a:latin typeface="+mn-lt"/>
                <a:ea typeface="+mn-ea"/>
                <a:cs typeface="+mn-cs"/>
              </a:rPr>
              <a:t>.</a:t>
            </a:r>
            <a:endParaRPr lang="nl-NL" dirty="0" smtClean="0"/>
          </a:p>
        </p:txBody>
      </p:sp>
      <p:sp>
        <p:nvSpPr>
          <p:cNvPr id="4" name="Tijdelijke aanduiding voor dianummer 3"/>
          <p:cNvSpPr>
            <a:spLocks noGrp="1"/>
          </p:cNvSpPr>
          <p:nvPr>
            <p:ph type="sldNum" sz="quarter" idx="10"/>
          </p:nvPr>
        </p:nvSpPr>
        <p:spPr/>
        <p:txBody>
          <a:bodyPr/>
          <a:lstStyle/>
          <a:p>
            <a:fld id="{FAF87117-7364-4EFA-A3B4-E477D6A30660}" type="slidenum">
              <a:rPr lang="nl-NL" smtClean="0"/>
              <a:t>12</a:t>
            </a:fld>
            <a:endParaRPr lang="nl-NL"/>
          </a:p>
        </p:txBody>
      </p:sp>
    </p:spTree>
    <p:extLst>
      <p:ext uri="{BB962C8B-B14F-4D97-AF65-F5344CB8AC3E}">
        <p14:creationId xmlns:p14="http://schemas.microsoft.com/office/powerpoint/2010/main" val="1948517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smtClean="0"/>
              <a:t>O.b.v. dier experimentele gronden lijkt er zeker gunstig neurologisch effect van hypothermie bij </a:t>
            </a:r>
            <a:r>
              <a:rPr lang="nl-NL" dirty="0" err="1" smtClean="0"/>
              <a:t>cardiac</a:t>
            </a:r>
            <a:r>
              <a:rPr lang="nl-NL" dirty="0" smtClean="0"/>
              <a:t> arrest. De vraag is alleen of de klinische realiteit ooit zal voldoen aan deze experimentele omstandigheden (zoals de tijd tussen arrest en koeling).</a:t>
            </a:r>
          </a:p>
          <a:p>
            <a:pPr marL="171450" indent="-171450">
              <a:buFont typeface="Arial" panose="020B0604020202020204" pitchFamily="34" charset="0"/>
              <a:buChar char="•"/>
            </a:pPr>
            <a:r>
              <a:rPr lang="nl-NL" dirty="0" smtClean="0"/>
              <a:t>O.b.v. </a:t>
            </a:r>
            <a:r>
              <a:rPr lang="nl-NL" dirty="0" err="1" smtClean="0"/>
              <a:t>RCTs</a:t>
            </a:r>
            <a:r>
              <a:rPr lang="nl-NL" dirty="0" smtClean="0"/>
              <a:t> OHCA: geen effect van hypothermie ongeacht ritme.</a:t>
            </a:r>
          </a:p>
          <a:p>
            <a:pPr marL="628650" lvl="1" indent="-171450">
              <a:buFont typeface="Arial" panose="020B0604020202020204" pitchFamily="34" charset="0"/>
              <a:buChar char="•"/>
            </a:pPr>
            <a:r>
              <a:rPr lang="nl-NL" dirty="0" smtClean="0"/>
              <a:t>Wel effect indien geen </a:t>
            </a:r>
            <a:r>
              <a:rPr lang="nl-NL" dirty="0" err="1" smtClean="0"/>
              <a:t>bystander</a:t>
            </a:r>
            <a:r>
              <a:rPr lang="nl-NL" dirty="0" smtClean="0"/>
              <a:t> CPR of simpelweg toevalsbevinding t.g.v. multipele subgroep analyses?</a:t>
            </a:r>
          </a:p>
          <a:p>
            <a:pPr marL="171450" indent="-171450">
              <a:buFont typeface="Arial" panose="020B0604020202020204" pitchFamily="34" charset="0"/>
              <a:buChar char="•"/>
            </a:pPr>
            <a:r>
              <a:rPr lang="nl-NL" dirty="0" smtClean="0"/>
              <a:t>O.b.v. HYPERION: mogelijk wel effect van hypothermie bij IHCA bij </a:t>
            </a:r>
            <a:r>
              <a:rPr lang="nl-NL" dirty="0" err="1" smtClean="0"/>
              <a:t>nonshockable</a:t>
            </a:r>
            <a:r>
              <a:rPr lang="nl-NL" dirty="0" smtClean="0"/>
              <a:t> ritme?</a:t>
            </a:r>
          </a:p>
          <a:p>
            <a:pPr marL="628650" lvl="1" indent="-171450">
              <a:buFont typeface="Arial" panose="020B0604020202020204" pitchFamily="34" charset="0"/>
              <a:buChar char="•"/>
            </a:pPr>
            <a:r>
              <a:rPr lang="nl-NL" dirty="0" smtClean="0"/>
              <a:t>Geen data m.b.t. </a:t>
            </a:r>
            <a:r>
              <a:rPr lang="nl-NL" dirty="0" err="1" smtClean="0"/>
              <a:t>shockable</a:t>
            </a:r>
            <a:r>
              <a:rPr lang="nl-NL" dirty="0" smtClean="0"/>
              <a:t> ritme, maar indien simpelweg uiting van kortere duur van arrest tot koeling dan mogelijk </a:t>
            </a:r>
            <a:r>
              <a:rPr lang="nl-NL" dirty="0" err="1" smtClean="0"/>
              <a:t>extrapoleerbaar</a:t>
            </a:r>
            <a:r>
              <a:rPr lang="nl-NL" dirty="0" smtClean="0"/>
              <a:t> naar elk ritme bij IHCA.</a:t>
            </a:r>
          </a:p>
        </p:txBody>
      </p:sp>
      <p:sp>
        <p:nvSpPr>
          <p:cNvPr id="4" name="Tijdelijke aanduiding voor dianummer 3"/>
          <p:cNvSpPr>
            <a:spLocks noGrp="1"/>
          </p:cNvSpPr>
          <p:nvPr>
            <p:ph type="sldNum" sz="quarter" idx="10"/>
          </p:nvPr>
        </p:nvSpPr>
        <p:spPr/>
        <p:txBody>
          <a:bodyPr/>
          <a:lstStyle/>
          <a:p>
            <a:fld id="{FAF87117-7364-4EFA-A3B4-E477D6A30660}" type="slidenum">
              <a:rPr lang="nl-NL" smtClean="0"/>
              <a:t>13</a:t>
            </a:fld>
            <a:endParaRPr lang="nl-NL"/>
          </a:p>
        </p:txBody>
      </p:sp>
    </p:spTree>
    <p:extLst>
      <p:ext uri="{BB962C8B-B14F-4D97-AF65-F5344CB8AC3E}">
        <p14:creationId xmlns:p14="http://schemas.microsoft.com/office/powerpoint/2010/main" val="3543453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Grafiek uit TTM</a:t>
            </a:r>
            <a:r>
              <a:rPr lang="nl-NL" baseline="0" dirty="0" smtClean="0"/>
              <a:t> meta-analyse (</a:t>
            </a:r>
            <a:r>
              <a:rPr lang="nl-NL" sz="1200" b="0" i="0" kern="1200" dirty="0" err="1" smtClean="0">
                <a:solidFill>
                  <a:schemeClr val="tx1"/>
                </a:solidFill>
                <a:effectLst/>
                <a:latin typeface="+mn-lt"/>
                <a:ea typeface="+mn-ea"/>
                <a:cs typeface="+mn-cs"/>
              </a:rPr>
              <a:t>Holgersson</a:t>
            </a:r>
            <a:r>
              <a:rPr lang="nl-NL" sz="1200" b="0" i="0" kern="1200" dirty="0" smtClean="0">
                <a:solidFill>
                  <a:schemeClr val="tx1"/>
                </a:solidFill>
                <a:effectLst/>
                <a:latin typeface="+mn-lt"/>
                <a:ea typeface="+mn-ea"/>
                <a:cs typeface="+mn-cs"/>
              </a:rPr>
              <a:t> 2022). </a:t>
            </a:r>
            <a:r>
              <a:rPr lang="nl-NL" sz="1200" b="0" i="0" kern="1200" dirty="0" err="1" smtClean="0">
                <a:solidFill>
                  <a:schemeClr val="tx1"/>
                </a:solidFill>
                <a:effectLst/>
                <a:latin typeface="+mn-lt"/>
                <a:ea typeface="+mn-ea"/>
                <a:cs typeface="+mn-cs"/>
              </a:rPr>
              <a:t>Poor</a:t>
            </a:r>
            <a:r>
              <a:rPr lang="nl-NL" sz="1200" b="0" i="0" kern="1200" dirty="0" smtClean="0">
                <a:solidFill>
                  <a:schemeClr val="tx1"/>
                </a:solidFill>
                <a:effectLst/>
                <a:latin typeface="+mn-lt"/>
                <a:ea typeface="+mn-ea"/>
                <a:cs typeface="+mn-cs"/>
              </a:rPr>
              <a:t> </a:t>
            </a:r>
            <a:r>
              <a:rPr lang="nl-NL" sz="1200" b="0" i="0" kern="1200" dirty="0" err="1" smtClean="0">
                <a:solidFill>
                  <a:schemeClr val="tx1"/>
                </a:solidFill>
                <a:effectLst/>
                <a:latin typeface="+mn-lt"/>
                <a:ea typeface="+mn-ea"/>
                <a:cs typeface="+mn-cs"/>
              </a:rPr>
              <a:t>outcome</a:t>
            </a:r>
            <a:r>
              <a:rPr lang="nl-NL" sz="1200" b="0" i="0" kern="1200" dirty="0" smtClean="0">
                <a:solidFill>
                  <a:schemeClr val="tx1"/>
                </a:solidFill>
                <a:effectLst/>
                <a:latin typeface="+mn-lt"/>
                <a:ea typeface="+mn-ea"/>
                <a:cs typeface="+mn-cs"/>
              </a:rPr>
              <a:t> = CPC 3-5.</a:t>
            </a:r>
          </a:p>
          <a:p>
            <a:endParaRPr lang="nl-NL" sz="1200" b="0" i="0" kern="1200" dirty="0" smtClean="0">
              <a:solidFill>
                <a:schemeClr val="tx1"/>
              </a:solidFill>
              <a:effectLst/>
              <a:latin typeface="+mn-lt"/>
              <a:ea typeface="+mn-ea"/>
              <a:cs typeface="+mn-cs"/>
            </a:endParaRPr>
          </a:p>
          <a:p>
            <a:r>
              <a:rPr lang="nl-NL" sz="1200" b="0" i="0" kern="1200" dirty="0" smtClean="0">
                <a:solidFill>
                  <a:schemeClr val="tx1"/>
                </a:solidFill>
                <a:effectLst/>
                <a:latin typeface="+mn-lt"/>
                <a:ea typeface="+mn-ea"/>
                <a:cs typeface="+mn-cs"/>
              </a:rPr>
              <a:t>Geen licht pupil reflex = </a:t>
            </a:r>
            <a:r>
              <a:rPr lang="nl-NL" sz="1200" b="0" i="0" kern="1200" baseline="0" dirty="0" smtClean="0">
                <a:solidFill>
                  <a:schemeClr val="tx1"/>
                </a:solidFill>
                <a:effectLst/>
                <a:latin typeface="+mn-lt"/>
                <a:ea typeface="+mn-ea"/>
                <a:cs typeface="+mn-cs"/>
              </a:rPr>
              <a:t>direct na ROSC</a:t>
            </a:r>
            <a:endParaRPr lang="nl-NL" sz="1200" b="0" i="0" kern="1200" dirty="0" smtClean="0">
              <a:solidFill>
                <a:schemeClr val="tx1"/>
              </a:solidFill>
              <a:effectLst/>
              <a:latin typeface="+mn-lt"/>
              <a:ea typeface="+mn-ea"/>
              <a:cs typeface="+mn-cs"/>
            </a:endParaRPr>
          </a:p>
          <a:p>
            <a:endParaRPr lang="nl-NL" sz="1200" b="0" i="0" kern="1200" dirty="0" smtClean="0">
              <a:solidFill>
                <a:schemeClr val="tx1"/>
              </a:solidFill>
              <a:effectLst/>
              <a:latin typeface="+mn-lt"/>
              <a:ea typeface="+mn-ea"/>
              <a:cs typeface="+mn-cs"/>
            </a:endParaRPr>
          </a:p>
          <a:p>
            <a:r>
              <a:rPr lang="nl-NL" sz="1200" b="0" i="0" kern="1200" dirty="0" smtClean="0">
                <a:solidFill>
                  <a:schemeClr val="tx1"/>
                </a:solidFill>
                <a:effectLst/>
                <a:latin typeface="+mn-lt"/>
                <a:ea typeface="+mn-ea"/>
                <a:cs typeface="+mn-cs"/>
              </a:rPr>
              <a:t>L</a:t>
            </a:r>
            <a:r>
              <a:rPr lang="nl-NL" sz="1200" b="0" i="0" kern="1200" baseline="0" dirty="0" smtClean="0">
                <a:solidFill>
                  <a:schemeClr val="tx1"/>
                </a:solidFill>
                <a:effectLst/>
                <a:latin typeface="+mn-lt"/>
                <a:ea typeface="+mn-ea"/>
                <a:cs typeface="+mn-cs"/>
              </a:rPr>
              <a:t>eeftijd &gt; 80 = totaal +3 punten (dus niet ook nog apart de +1 punten van leeftijd &gt; 60 jaar).</a:t>
            </a:r>
          </a:p>
          <a:p>
            <a:endParaRPr lang="nl-NL" sz="1200" b="0" i="0" kern="1200" baseline="0" dirty="0" smtClean="0">
              <a:solidFill>
                <a:schemeClr val="tx1"/>
              </a:solidFill>
              <a:effectLst/>
              <a:latin typeface="+mn-lt"/>
              <a:ea typeface="+mn-ea"/>
              <a:cs typeface="+mn-cs"/>
            </a:endParaRPr>
          </a:p>
          <a:p>
            <a:r>
              <a:rPr lang="nl-NL" sz="1200" b="0" i="0" kern="1200" baseline="0" dirty="0" smtClean="0">
                <a:solidFill>
                  <a:schemeClr val="tx1"/>
                </a:solidFill>
                <a:effectLst/>
                <a:latin typeface="+mn-lt"/>
                <a:ea typeface="+mn-ea"/>
                <a:cs typeface="+mn-cs"/>
              </a:rPr>
              <a:t>Veranderend ritme = tijdens reanimatie zowel VF en/of PEA en/of asystolie (minimaal twee).</a:t>
            </a:r>
          </a:p>
        </p:txBody>
      </p:sp>
      <p:sp>
        <p:nvSpPr>
          <p:cNvPr id="4" name="Tijdelijke aanduiding voor dianummer 3"/>
          <p:cNvSpPr>
            <a:spLocks noGrp="1"/>
          </p:cNvSpPr>
          <p:nvPr>
            <p:ph type="sldNum" sz="quarter" idx="10"/>
          </p:nvPr>
        </p:nvSpPr>
        <p:spPr/>
        <p:txBody>
          <a:bodyPr/>
          <a:lstStyle/>
          <a:p>
            <a:fld id="{FAF87117-7364-4EFA-A3B4-E477D6A30660}" type="slidenum">
              <a:rPr lang="nl-NL" smtClean="0"/>
              <a:t>19</a:t>
            </a:fld>
            <a:endParaRPr lang="nl-NL"/>
          </a:p>
        </p:txBody>
      </p:sp>
    </p:spTree>
    <p:extLst>
      <p:ext uri="{BB962C8B-B14F-4D97-AF65-F5344CB8AC3E}">
        <p14:creationId xmlns:p14="http://schemas.microsoft.com/office/powerpoint/2010/main" val="882704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AF87117-7364-4EFA-A3B4-E477D6A30660}" type="slidenum">
              <a:rPr lang="nl-NL" smtClean="0"/>
              <a:t>2</a:t>
            </a:fld>
            <a:endParaRPr lang="nl-NL"/>
          </a:p>
        </p:txBody>
      </p:sp>
    </p:spTree>
    <p:extLst>
      <p:ext uri="{BB962C8B-B14F-4D97-AF65-F5344CB8AC3E}">
        <p14:creationId xmlns:p14="http://schemas.microsoft.com/office/powerpoint/2010/main" val="720253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Witnessed</a:t>
            </a:r>
            <a:r>
              <a:rPr lang="nl-NL" baseline="0" dirty="0" smtClean="0"/>
              <a:t> arrest = 95%</a:t>
            </a:r>
          </a:p>
          <a:p>
            <a:r>
              <a:rPr lang="nl-NL" baseline="0" dirty="0" err="1" smtClean="0"/>
              <a:t>Bystander</a:t>
            </a:r>
            <a:r>
              <a:rPr lang="nl-NL" baseline="0" dirty="0" smtClean="0"/>
              <a:t> CPR = 60%</a:t>
            </a:r>
          </a:p>
          <a:p>
            <a:r>
              <a:rPr lang="nl-NL" baseline="0" dirty="0" smtClean="0"/>
              <a:t>Tijd tot ROSC = 26 minuten</a:t>
            </a:r>
          </a:p>
          <a:p>
            <a:endParaRPr lang="nl-NL" baseline="0" dirty="0" smtClean="0"/>
          </a:p>
          <a:p>
            <a:r>
              <a:rPr lang="nl-NL" baseline="0" dirty="0" smtClean="0"/>
              <a:t>Geen vermelding van ontstaan van koorts in </a:t>
            </a:r>
            <a:r>
              <a:rPr lang="nl-NL" baseline="0" dirty="0" err="1" smtClean="0"/>
              <a:t>normothermie</a:t>
            </a:r>
            <a:r>
              <a:rPr lang="nl-NL" baseline="0" dirty="0" smtClean="0"/>
              <a:t> groep en eventuele behandeling daarvan.</a:t>
            </a:r>
          </a:p>
          <a:p>
            <a:endParaRPr lang="nl-NL" baseline="0" dirty="0" smtClean="0"/>
          </a:p>
          <a:p>
            <a:r>
              <a:rPr lang="nl-NL" baseline="0" dirty="0" smtClean="0"/>
              <a:t>Ontslag naar huis staat gelijk aan goede neurologie. Overige categorieën zijn ontslag naar revalidatie instelling en ontslag naar langdurige verpleeginstelling.</a:t>
            </a:r>
            <a:endParaRPr lang="nl-NL" dirty="0"/>
          </a:p>
        </p:txBody>
      </p:sp>
      <p:sp>
        <p:nvSpPr>
          <p:cNvPr id="4" name="Tijdelijke aanduiding voor dianummer 3"/>
          <p:cNvSpPr>
            <a:spLocks noGrp="1"/>
          </p:cNvSpPr>
          <p:nvPr>
            <p:ph type="sldNum" sz="quarter" idx="10"/>
          </p:nvPr>
        </p:nvSpPr>
        <p:spPr/>
        <p:txBody>
          <a:bodyPr/>
          <a:lstStyle/>
          <a:p>
            <a:fld id="{FAF87117-7364-4EFA-A3B4-E477D6A30660}" type="slidenum">
              <a:rPr lang="nl-NL" smtClean="0"/>
              <a:t>3</a:t>
            </a:fld>
            <a:endParaRPr lang="nl-NL"/>
          </a:p>
        </p:txBody>
      </p:sp>
    </p:spTree>
    <p:extLst>
      <p:ext uri="{BB962C8B-B14F-4D97-AF65-F5344CB8AC3E}">
        <p14:creationId xmlns:p14="http://schemas.microsoft.com/office/powerpoint/2010/main" val="3005346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Witnessed</a:t>
            </a:r>
            <a:r>
              <a:rPr lang="nl-NL" baseline="0" dirty="0" smtClean="0"/>
              <a:t> arrest = 99%</a:t>
            </a:r>
          </a:p>
          <a:p>
            <a:r>
              <a:rPr lang="nl-NL" baseline="0" dirty="0" err="1" smtClean="0"/>
              <a:t>Bystander</a:t>
            </a:r>
            <a:r>
              <a:rPr lang="nl-NL" baseline="0" dirty="0" smtClean="0"/>
              <a:t> CPR = 46%</a:t>
            </a:r>
          </a:p>
          <a:p>
            <a:r>
              <a:rPr lang="nl-NL" baseline="0" dirty="0" smtClean="0"/>
              <a:t>Tijd tot ROSC = 22 minuten</a:t>
            </a:r>
          </a:p>
          <a:p>
            <a:endParaRPr lang="nl-NL" baseline="0" dirty="0" smtClean="0"/>
          </a:p>
          <a:p>
            <a:r>
              <a:rPr lang="nl-NL" baseline="0" dirty="0" smtClean="0"/>
              <a:t>Significant deel van </a:t>
            </a:r>
            <a:r>
              <a:rPr lang="nl-NL" baseline="0" dirty="0" err="1" smtClean="0"/>
              <a:t>normothermie</a:t>
            </a:r>
            <a:r>
              <a:rPr lang="nl-NL" baseline="0" dirty="0" smtClean="0"/>
              <a:t> groep ontwikkelde koorts o.b.v. figuur 1 (ongeveer 25% boven de 38 graden), geen vermelding of dit actief werd behandeld.</a:t>
            </a:r>
          </a:p>
          <a:p>
            <a:endParaRPr lang="nl-NL" baseline="0" dirty="0" smtClean="0"/>
          </a:p>
          <a:p>
            <a:r>
              <a:rPr lang="nl-NL" dirty="0" smtClean="0"/>
              <a:t>CPC 1 =</a:t>
            </a:r>
            <a:r>
              <a:rPr lang="nl-NL" baseline="0" dirty="0" smtClean="0"/>
              <a:t> geen of minimale beperkingen, kan normaal functioneren en werken.</a:t>
            </a:r>
          </a:p>
          <a:p>
            <a:r>
              <a:rPr lang="nl-NL" baseline="0" dirty="0" smtClean="0"/>
              <a:t>CPC 2 = geringe beperkingen, kan zelfstandig leven maar niet functioneren / werken zoals voorheen</a:t>
            </a:r>
          </a:p>
          <a:p>
            <a:r>
              <a:rPr lang="nl-NL" baseline="0" dirty="0" smtClean="0"/>
              <a:t>CPC 3 = afhankelijk van andere voor dagelijkse leven. Varieert van nog redelijk mobiel tot bedlegerig.</a:t>
            </a:r>
          </a:p>
          <a:p>
            <a:r>
              <a:rPr lang="nl-NL" baseline="0" dirty="0" smtClean="0"/>
              <a:t>CPC 4 = comateus / vegetatief</a:t>
            </a:r>
          </a:p>
          <a:p>
            <a:r>
              <a:rPr lang="nl-NL" baseline="0" dirty="0" smtClean="0"/>
              <a:t>CPC 5 = hersendood of overleden</a:t>
            </a:r>
            <a:endParaRPr lang="nl-NL" dirty="0" smtClean="0"/>
          </a:p>
        </p:txBody>
      </p:sp>
      <p:sp>
        <p:nvSpPr>
          <p:cNvPr id="4" name="Tijdelijke aanduiding voor dianummer 3"/>
          <p:cNvSpPr>
            <a:spLocks noGrp="1"/>
          </p:cNvSpPr>
          <p:nvPr>
            <p:ph type="sldNum" sz="quarter" idx="10"/>
          </p:nvPr>
        </p:nvSpPr>
        <p:spPr/>
        <p:txBody>
          <a:bodyPr/>
          <a:lstStyle/>
          <a:p>
            <a:fld id="{FAF87117-7364-4EFA-A3B4-E477D6A30660}" type="slidenum">
              <a:rPr lang="nl-NL" smtClean="0"/>
              <a:t>4</a:t>
            </a:fld>
            <a:endParaRPr lang="nl-NL"/>
          </a:p>
        </p:txBody>
      </p:sp>
    </p:spTree>
    <p:extLst>
      <p:ext uri="{BB962C8B-B14F-4D97-AF65-F5344CB8AC3E}">
        <p14:creationId xmlns:p14="http://schemas.microsoft.com/office/powerpoint/2010/main" val="3790977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Witnessed</a:t>
            </a:r>
            <a:r>
              <a:rPr lang="nl-NL" baseline="0" dirty="0" smtClean="0"/>
              <a:t> arrest = 90%</a:t>
            </a:r>
          </a:p>
          <a:p>
            <a:r>
              <a:rPr lang="nl-NL" baseline="0" dirty="0" err="1" smtClean="0"/>
              <a:t>Bystander</a:t>
            </a:r>
            <a:r>
              <a:rPr lang="nl-NL" baseline="0" dirty="0" smtClean="0"/>
              <a:t> CPR = 73%</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smtClean="0"/>
              <a:t>Initieel VF = 75%</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smtClean="0"/>
              <a:t>Initieel </a:t>
            </a:r>
            <a:r>
              <a:rPr lang="nl-NL" baseline="0" dirty="0" err="1" smtClean="0"/>
              <a:t>nonshockable</a:t>
            </a:r>
            <a:r>
              <a:rPr lang="nl-NL" baseline="0" dirty="0" smtClean="0"/>
              <a:t> = 20%</a:t>
            </a:r>
          </a:p>
          <a:p>
            <a:r>
              <a:rPr lang="nl-NL" baseline="0" dirty="0" smtClean="0"/>
              <a:t>Tijd tot ROSC = 25 minuten</a:t>
            </a:r>
          </a:p>
          <a:p>
            <a:endParaRPr lang="nl-NL" baseline="0" dirty="0" smtClean="0"/>
          </a:p>
          <a:p>
            <a:r>
              <a:rPr lang="nl-NL" baseline="0" dirty="0" smtClean="0"/>
              <a:t>In beide groepen werd ook na de eerste 24 uur gedurende een aanvullende 48 uur koorts actief behandeld.</a:t>
            </a:r>
          </a:p>
          <a:p>
            <a:endParaRPr lang="nl-NL" dirty="0" smtClean="0"/>
          </a:p>
          <a:p>
            <a:r>
              <a:rPr lang="nl-NL" dirty="0" smtClean="0"/>
              <a:t>Uitkomsten</a:t>
            </a:r>
            <a:r>
              <a:rPr lang="nl-NL" baseline="0" dirty="0" smtClean="0"/>
              <a:t> idem in subgroep analyses (o.a. </a:t>
            </a:r>
            <a:r>
              <a:rPr lang="nl-NL" baseline="0" dirty="0" err="1" smtClean="0"/>
              <a:t>shockable</a:t>
            </a:r>
            <a:r>
              <a:rPr lang="nl-NL" baseline="0" dirty="0" smtClean="0"/>
              <a:t> vs. </a:t>
            </a:r>
            <a:r>
              <a:rPr lang="nl-NL" baseline="0" dirty="0" err="1" smtClean="0"/>
              <a:t>nonshockable</a:t>
            </a:r>
            <a:r>
              <a:rPr lang="nl-NL" baseline="0" dirty="0" smtClean="0"/>
              <a:t>).</a:t>
            </a:r>
            <a:endParaRPr lang="nl-NL" dirty="0" smtClean="0"/>
          </a:p>
        </p:txBody>
      </p:sp>
      <p:sp>
        <p:nvSpPr>
          <p:cNvPr id="4" name="Tijdelijke aanduiding voor dianummer 3"/>
          <p:cNvSpPr>
            <a:spLocks noGrp="1"/>
          </p:cNvSpPr>
          <p:nvPr>
            <p:ph type="sldNum" sz="quarter" idx="10"/>
          </p:nvPr>
        </p:nvSpPr>
        <p:spPr/>
        <p:txBody>
          <a:bodyPr/>
          <a:lstStyle/>
          <a:p>
            <a:fld id="{FAF87117-7364-4EFA-A3B4-E477D6A30660}" type="slidenum">
              <a:rPr lang="nl-NL" smtClean="0"/>
              <a:t>5</a:t>
            </a:fld>
            <a:endParaRPr lang="nl-NL"/>
          </a:p>
        </p:txBody>
      </p:sp>
    </p:spTree>
    <p:extLst>
      <p:ext uri="{BB962C8B-B14F-4D97-AF65-F5344CB8AC3E}">
        <p14:creationId xmlns:p14="http://schemas.microsoft.com/office/powerpoint/2010/main" val="154006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Witnessed</a:t>
            </a:r>
            <a:r>
              <a:rPr lang="nl-NL" baseline="0" dirty="0" smtClean="0"/>
              <a:t> arrest = 94%</a:t>
            </a:r>
          </a:p>
          <a:p>
            <a:r>
              <a:rPr lang="nl-NL" baseline="0" dirty="0" err="1" smtClean="0"/>
              <a:t>Bystander</a:t>
            </a:r>
            <a:r>
              <a:rPr lang="nl-NL" baseline="0" dirty="0" smtClean="0"/>
              <a:t> CPR = 70%</a:t>
            </a:r>
          </a:p>
          <a:p>
            <a:r>
              <a:rPr lang="nl-NL" baseline="0" dirty="0" smtClean="0"/>
              <a:t>Tijd tot ROSC = niet vermeld</a:t>
            </a:r>
          </a:p>
          <a:p>
            <a:endParaRPr lang="nl-NL"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smtClean="0"/>
              <a:t>In tegenstelling tot eerdere trials bevat deze trial ook in </a:t>
            </a:r>
            <a:r>
              <a:rPr lang="nl-NL" baseline="0" dirty="0" err="1" smtClean="0"/>
              <a:t>hospital</a:t>
            </a:r>
            <a:r>
              <a:rPr lang="nl-NL" baseline="0" dirty="0" smtClean="0"/>
              <a:t> </a:t>
            </a:r>
            <a:r>
              <a:rPr lang="nl-NL" baseline="0" dirty="0" err="1" smtClean="0"/>
              <a:t>cardiac</a:t>
            </a:r>
            <a:r>
              <a:rPr lang="nl-NL" baseline="0" dirty="0" smtClean="0"/>
              <a:t> arrest (27% van cohort). Verder is in deze trial de oorzaak van het arrest in 55% asfyxie en in slechts 27% cardiale origine (eerdere drie trials hadden veronderstelde cardiale etiologie als inclusie criterium).</a:t>
            </a:r>
          </a:p>
          <a:p>
            <a:endParaRPr lang="nl-NL" baseline="0" dirty="0" smtClean="0"/>
          </a:p>
          <a:p>
            <a:r>
              <a:rPr lang="nl-NL" baseline="0" dirty="0" smtClean="0"/>
              <a:t>In de </a:t>
            </a:r>
            <a:r>
              <a:rPr lang="nl-NL" baseline="0" dirty="0" err="1" smtClean="0"/>
              <a:t>normothermie</a:t>
            </a:r>
            <a:r>
              <a:rPr lang="nl-NL" baseline="0" dirty="0" smtClean="0"/>
              <a:t> groep werd gedurende 48 uur koorts actief behandeld. In de hypothermie groep werd na de </a:t>
            </a:r>
            <a:r>
              <a:rPr lang="nl-NL" baseline="0" dirty="0" err="1" smtClean="0"/>
              <a:t>initiele</a:t>
            </a:r>
            <a:r>
              <a:rPr lang="nl-NL" baseline="0" dirty="0" smtClean="0"/>
              <a:t> 24 uur op 33</a:t>
            </a:r>
            <a:r>
              <a:rPr lang="nl-NL" dirty="0" smtClean="0"/>
              <a:t>°C nog eens 36</a:t>
            </a:r>
            <a:r>
              <a:rPr lang="nl-NL" baseline="0" dirty="0" smtClean="0"/>
              <a:t> uur koorts actief behandeld. Desondanks was er bij een klein deel van de patiënten in de </a:t>
            </a:r>
            <a:r>
              <a:rPr lang="nl-NL" baseline="0" dirty="0" err="1" smtClean="0"/>
              <a:t>normothermie</a:t>
            </a:r>
            <a:r>
              <a:rPr lang="nl-NL" baseline="0" dirty="0" smtClean="0"/>
              <a:t> groep in de eerste 24 uur koorts en in beide groepen in de daaropvolgende 24 uur koorts (zie figuur 2).</a:t>
            </a:r>
          </a:p>
        </p:txBody>
      </p:sp>
      <p:sp>
        <p:nvSpPr>
          <p:cNvPr id="4" name="Tijdelijke aanduiding voor dianummer 3"/>
          <p:cNvSpPr>
            <a:spLocks noGrp="1"/>
          </p:cNvSpPr>
          <p:nvPr>
            <p:ph type="sldNum" sz="quarter" idx="10"/>
          </p:nvPr>
        </p:nvSpPr>
        <p:spPr/>
        <p:txBody>
          <a:bodyPr/>
          <a:lstStyle/>
          <a:p>
            <a:fld id="{FAF87117-7364-4EFA-A3B4-E477D6A30660}" type="slidenum">
              <a:rPr lang="nl-NL" smtClean="0"/>
              <a:t>6</a:t>
            </a:fld>
            <a:endParaRPr lang="nl-NL"/>
          </a:p>
        </p:txBody>
      </p:sp>
    </p:spTree>
    <p:extLst>
      <p:ext uri="{BB962C8B-B14F-4D97-AF65-F5344CB8AC3E}">
        <p14:creationId xmlns:p14="http://schemas.microsoft.com/office/powerpoint/2010/main" val="2779649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Bij subgroep analyse lijkt het grootste effect te bestaan in de in-</a:t>
            </a:r>
            <a:r>
              <a:rPr lang="nl-NL" baseline="0" dirty="0" err="1" smtClean="0"/>
              <a:t>hospital</a:t>
            </a:r>
            <a:r>
              <a:rPr lang="nl-NL" baseline="0" dirty="0" smtClean="0"/>
              <a:t> </a:t>
            </a:r>
            <a:r>
              <a:rPr lang="nl-NL" baseline="0" dirty="0" err="1" smtClean="0"/>
              <a:t>cardiac</a:t>
            </a:r>
            <a:r>
              <a:rPr lang="nl-NL" baseline="0" dirty="0" smtClean="0"/>
              <a:t> arrest groep en de groep met een korte reanimatie duur.</a:t>
            </a:r>
          </a:p>
        </p:txBody>
      </p:sp>
      <p:sp>
        <p:nvSpPr>
          <p:cNvPr id="4" name="Tijdelijke aanduiding voor dianummer 3"/>
          <p:cNvSpPr>
            <a:spLocks noGrp="1"/>
          </p:cNvSpPr>
          <p:nvPr>
            <p:ph type="sldNum" sz="quarter" idx="10"/>
          </p:nvPr>
        </p:nvSpPr>
        <p:spPr/>
        <p:txBody>
          <a:bodyPr/>
          <a:lstStyle/>
          <a:p>
            <a:fld id="{FAF87117-7364-4EFA-A3B4-E477D6A30660}" type="slidenum">
              <a:rPr lang="nl-NL" smtClean="0"/>
              <a:t>7</a:t>
            </a:fld>
            <a:endParaRPr lang="nl-NL"/>
          </a:p>
        </p:txBody>
      </p:sp>
    </p:spTree>
    <p:extLst>
      <p:ext uri="{BB962C8B-B14F-4D97-AF65-F5344CB8AC3E}">
        <p14:creationId xmlns:p14="http://schemas.microsoft.com/office/powerpoint/2010/main" val="2406591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Witnessed</a:t>
            </a:r>
            <a:r>
              <a:rPr lang="nl-NL" baseline="0" dirty="0" smtClean="0"/>
              <a:t> arrest = 91%</a:t>
            </a:r>
          </a:p>
          <a:p>
            <a:r>
              <a:rPr lang="nl-NL" baseline="0" dirty="0" err="1" smtClean="0"/>
              <a:t>Bystander</a:t>
            </a:r>
            <a:r>
              <a:rPr lang="nl-NL" baseline="0" dirty="0" smtClean="0"/>
              <a:t> CPR = 80%</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smtClean="0"/>
              <a:t>Initieel VF = 62%</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smtClean="0"/>
              <a:t>Initieel </a:t>
            </a:r>
            <a:r>
              <a:rPr lang="nl-NL" baseline="0" dirty="0" err="1" smtClean="0"/>
              <a:t>nonshockable</a:t>
            </a:r>
            <a:r>
              <a:rPr lang="nl-NL" baseline="0" dirty="0" smtClean="0"/>
              <a:t> = 26%</a:t>
            </a:r>
          </a:p>
          <a:p>
            <a:r>
              <a:rPr lang="nl-NL" baseline="0" dirty="0" smtClean="0"/>
              <a:t>Tijd tot ROSC = 25 minuten</a:t>
            </a:r>
          </a:p>
          <a:p>
            <a:endParaRPr lang="nl-NL"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smtClean="0"/>
              <a:t>Wederom alleen out of </a:t>
            </a:r>
            <a:r>
              <a:rPr lang="nl-NL" baseline="0" dirty="0" err="1" smtClean="0"/>
              <a:t>hospital</a:t>
            </a:r>
            <a:r>
              <a:rPr lang="nl-NL" baseline="0" dirty="0" smtClean="0"/>
              <a:t> </a:t>
            </a:r>
            <a:r>
              <a:rPr lang="nl-NL" baseline="0" dirty="0" err="1" smtClean="0"/>
              <a:t>cardiac</a:t>
            </a:r>
            <a:r>
              <a:rPr lang="nl-NL" baseline="0" dirty="0" smtClean="0"/>
              <a:t> arrest met veronderstelde cardiale </a:t>
            </a:r>
            <a:r>
              <a:rPr lang="nl-NL" baseline="0" dirty="0" err="1" smtClean="0"/>
              <a:t>danwel</a:t>
            </a:r>
            <a:r>
              <a:rPr lang="nl-NL" baseline="0" dirty="0" smtClean="0"/>
              <a:t> onbekende oorzaak.</a:t>
            </a:r>
          </a:p>
          <a:p>
            <a:endParaRPr lang="nl-NL" baseline="0" dirty="0" smtClean="0"/>
          </a:p>
          <a:p>
            <a:r>
              <a:rPr lang="nl-NL" dirty="0" smtClean="0"/>
              <a:t>Hypothermie</a:t>
            </a:r>
            <a:r>
              <a:rPr lang="nl-NL" baseline="0" dirty="0" smtClean="0"/>
              <a:t> werd gedurende 28 uur aangehouden. Daarna werd gedurende 12 uur opgewarmd tot 37</a:t>
            </a:r>
            <a:r>
              <a:rPr lang="nl-NL" dirty="0" smtClean="0"/>
              <a:t>°C</a:t>
            </a:r>
            <a:r>
              <a:rPr lang="nl-NL" baseline="0" dirty="0" smtClean="0"/>
              <a:t>. De </a:t>
            </a:r>
            <a:r>
              <a:rPr lang="nl-NL" baseline="0" dirty="0" err="1" smtClean="0"/>
              <a:t>normothermie</a:t>
            </a:r>
            <a:r>
              <a:rPr lang="nl-NL" baseline="0" dirty="0" smtClean="0"/>
              <a:t> groep werd gedurende deze 40 uur alleen gesedeerd, tenzij de temperatuur &gt; 37.8</a:t>
            </a:r>
            <a:r>
              <a:rPr lang="nl-NL" dirty="0" smtClean="0"/>
              <a:t>°C</a:t>
            </a:r>
            <a:r>
              <a:rPr lang="nl-NL" baseline="0" dirty="0" smtClean="0"/>
              <a:t> steeg. In dat geval werd actieve koeling toegepast met een target van 37.5</a:t>
            </a:r>
            <a:r>
              <a:rPr lang="nl-NL" dirty="0" smtClean="0"/>
              <a:t>°C. In beide groepen werd in de daaropvolgende 32</a:t>
            </a:r>
            <a:r>
              <a:rPr lang="nl-NL" baseline="0" dirty="0" smtClean="0"/>
              <a:t> uur ook nog </a:t>
            </a:r>
            <a:r>
              <a:rPr lang="nl-NL" baseline="0" dirty="0" err="1" smtClean="0"/>
              <a:t>normothermie</a:t>
            </a:r>
            <a:r>
              <a:rPr lang="nl-NL" baseline="0" dirty="0" smtClean="0"/>
              <a:t> aangehouden conform dit principe. Hierbij trad in een klein deel van de patiënten wel een periode van koorts op.</a:t>
            </a:r>
          </a:p>
          <a:p>
            <a:endParaRPr lang="nl-NL" baseline="0" dirty="0" smtClean="0"/>
          </a:p>
          <a:p>
            <a:r>
              <a:rPr lang="nl-NL" baseline="0" dirty="0" smtClean="0"/>
              <a:t>In de </a:t>
            </a:r>
            <a:r>
              <a:rPr lang="nl-NL" baseline="0" dirty="0" err="1" smtClean="0"/>
              <a:t>normothermie</a:t>
            </a:r>
            <a:r>
              <a:rPr lang="nl-NL" baseline="0" dirty="0" smtClean="0"/>
              <a:t> groep had uiteindelijk 46% actieve koeling nodig.</a:t>
            </a:r>
          </a:p>
          <a:p>
            <a:endParaRPr lang="nl-NL" baseline="0" dirty="0" smtClean="0"/>
          </a:p>
          <a:p>
            <a:r>
              <a:rPr lang="nl-NL" baseline="0" dirty="0" err="1" smtClean="0"/>
              <a:t>mRS</a:t>
            </a:r>
            <a:r>
              <a:rPr lang="nl-NL" baseline="0" dirty="0" smtClean="0"/>
              <a:t> = </a:t>
            </a:r>
            <a:r>
              <a:rPr lang="nl-NL" baseline="0" dirty="0" err="1" smtClean="0"/>
              <a:t>modified</a:t>
            </a:r>
            <a:r>
              <a:rPr lang="nl-NL" baseline="0" dirty="0" smtClean="0"/>
              <a:t> </a:t>
            </a:r>
            <a:r>
              <a:rPr lang="nl-NL" baseline="0" dirty="0" err="1" smtClean="0"/>
              <a:t>Rankin</a:t>
            </a:r>
            <a:r>
              <a:rPr lang="nl-NL" baseline="0" dirty="0" smtClean="0"/>
              <a:t> </a:t>
            </a:r>
            <a:r>
              <a:rPr lang="nl-NL" baseline="0" dirty="0" err="1" smtClean="0"/>
              <a:t>scale</a:t>
            </a:r>
            <a:r>
              <a:rPr lang="nl-NL" baseline="0" dirty="0" smtClean="0"/>
              <a:t> = iets </a:t>
            </a:r>
            <a:r>
              <a:rPr lang="nl-NL" baseline="0" dirty="0" err="1" smtClean="0"/>
              <a:t>gedetaileerdere</a:t>
            </a:r>
            <a:r>
              <a:rPr lang="nl-NL" baseline="0" dirty="0" smtClean="0"/>
              <a:t> indeling van functionele uitkomst waarbij 0-3 overeenkomt met CPC 1-2.</a:t>
            </a:r>
            <a:endParaRPr lang="nl-NL" dirty="0" smtClean="0"/>
          </a:p>
        </p:txBody>
      </p:sp>
      <p:sp>
        <p:nvSpPr>
          <p:cNvPr id="4" name="Tijdelijke aanduiding voor dianummer 3"/>
          <p:cNvSpPr>
            <a:spLocks noGrp="1"/>
          </p:cNvSpPr>
          <p:nvPr>
            <p:ph type="sldNum" sz="quarter" idx="10"/>
          </p:nvPr>
        </p:nvSpPr>
        <p:spPr/>
        <p:txBody>
          <a:bodyPr/>
          <a:lstStyle/>
          <a:p>
            <a:fld id="{FAF87117-7364-4EFA-A3B4-E477D6A30660}" type="slidenum">
              <a:rPr lang="nl-NL" smtClean="0"/>
              <a:t>8</a:t>
            </a:fld>
            <a:endParaRPr lang="nl-NL"/>
          </a:p>
        </p:txBody>
      </p:sp>
    </p:spTree>
    <p:extLst>
      <p:ext uri="{BB962C8B-B14F-4D97-AF65-F5344CB8AC3E}">
        <p14:creationId xmlns:p14="http://schemas.microsoft.com/office/powerpoint/2010/main" val="2720025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err="1" smtClean="0">
                <a:solidFill>
                  <a:schemeClr val="tx1"/>
                </a:solidFill>
                <a:effectLst/>
                <a:latin typeface="+mn-lt"/>
                <a:ea typeface="+mn-ea"/>
                <a:cs typeface="+mn-cs"/>
              </a:rPr>
              <a:t>Holgersson</a:t>
            </a:r>
            <a:r>
              <a:rPr lang="nl-NL" sz="1200" b="0" i="0" kern="1200" dirty="0" smtClean="0">
                <a:solidFill>
                  <a:schemeClr val="tx1"/>
                </a:solidFill>
                <a:effectLst/>
                <a:latin typeface="+mn-lt"/>
                <a:ea typeface="+mn-ea"/>
                <a:cs typeface="+mn-cs"/>
              </a:rPr>
              <a:t> 2022: </a:t>
            </a:r>
            <a:r>
              <a:rPr lang="en-GB" sz="1200" b="0" i="0" kern="1200" dirty="0" smtClean="0">
                <a:solidFill>
                  <a:schemeClr val="tx1"/>
                </a:solidFill>
                <a:effectLst/>
                <a:latin typeface="+mn-lt"/>
                <a:ea typeface="+mn-ea"/>
                <a:cs typeface="+mn-cs"/>
              </a:rPr>
              <a:t>In the predefined subgroups based on the design variables in the TTM and TTM2 trials, there were no signals of a differentiated effect between hypothermia and </a:t>
            </a:r>
            <a:r>
              <a:rPr lang="en-GB" sz="1200" b="0" i="0" kern="1200" dirty="0" err="1" smtClean="0">
                <a:solidFill>
                  <a:schemeClr val="tx1"/>
                </a:solidFill>
                <a:effectLst/>
                <a:latin typeface="+mn-lt"/>
                <a:ea typeface="+mn-ea"/>
                <a:cs typeface="+mn-cs"/>
              </a:rPr>
              <a:t>normothermia</a:t>
            </a:r>
            <a:r>
              <a:rPr lang="en-GB" sz="1200" b="0" i="0" kern="1200" dirty="0" smtClean="0">
                <a:solidFill>
                  <a:schemeClr val="tx1"/>
                </a:solidFill>
                <a:effectLst/>
                <a:latin typeface="+mn-lt"/>
                <a:ea typeface="+mn-ea"/>
                <a:cs typeface="+mn-cs"/>
              </a:rPr>
              <a:t>. However, in a post hoc analysis, we found a signal of potential harm with hypothermia in patients who had received bystander cardiopulmonary resuscitation, as hypothermic temperature control was associated with increased mortality compared with </a:t>
            </a:r>
            <a:r>
              <a:rPr lang="en-GB" sz="1200" b="0" i="0" kern="1200" dirty="0" err="1" smtClean="0">
                <a:solidFill>
                  <a:schemeClr val="tx1"/>
                </a:solidFill>
                <a:effectLst/>
                <a:latin typeface="+mn-lt"/>
                <a:ea typeface="+mn-ea"/>
                <a:cs typeface="+mn-cs"/>
              </a:rPr>
              <a:t>normothermic</a:t>
            </a:r>
            <a:r>
              <a:rPr lang="en-GB" sz="1200" b="0" i="0" kern="1200" dirty="0" smtClean="0">
                <a:solidFill>
                  <a:schemeClr val="tx1"/>
                </a:solidFill>
                <a:effectLst/>
                <a:latin typeface="+mn-lt"/>
                <a:ea typeface="+mn-ea"/>
                <a:cs typeface="+mn-cs"/>
              </a:rPr>
              <a:t> temperature control. We found a signal of benefit with hypothermia in patients who had not received bystander cardiopulmonary resuscitation, as hypothermic temperature control was associated with a higher incidence of a good functional outcome compared with </a:t>
            </a:r>
            <a:r>
              <a:rPr lang="en-GB" sz="1200" b="0" i="0" kern="1200" dirty="0" err="1" smtClean="0">
                <a:solidFill>
                  <a:schemeClr val="tx1"/>
                </a:solidFill>
                <a:effectLst/>
                <a:latin typeface="+mn-lt"/>
                <a:ea typeface="+mn-ea"/>
                <a:cs typeface="+mn-cs"/>
              </a:rPr>
              <a:t>normothermic</a:t>
            </a:r>
            <a:r>
              <a:rPr lang="en-GB" sz="1200" b="0" i="0" kern="1200" dirty="0" smtClean="0">
                <a:solidFill>
                  <a:schemeClr val="tx1"/>
                </a:solidFill>
                <a:effectLst/>
                <a:latin typeface="+mn-lt"/>
                <a:ea typeface="+mn-ea"/>
                <a:cs typeface="+mn-cs"/>
              </a:rPr>
              <a:t> temperature control. These post hoc subgroup analyses should be interpreted with great caution, owing to problems with multiplicity, no clear pattern in relation to other subgroups, and lack of supporting data tying a treatment effect of hypothermia to the severity of the ischemic insult, as our analysis using the validated MIRACLE2 severity classification did not indicate a difference in outcome.</a:t>
            </a:r>
            <a:endParaRPr lang="nl-NL" dirty="0" smtClean="0"/>
          </a:p>
        </p:txBody>
      </p:sp>
      <p:sp>
        <p:nvSpPr>
          <p:cNvPr id="4" name="Tijdelijke aanduiding voor dianummer 3"/>
          <p:cNvSpPr>
            <a:spLocks noGrp="1"/>
          </p:cNvSpPr>
          <p:nvPr>
            <p:ph type="sldNum" sz="quarter" idx="10"/>
          </p:nvPr>
        </p:nvSpPr>
        <p:spPr/>
        <p:txBody>
          <a:bodyPr/>
          <a:lstStyle/>
          <a:p>
            <a:fld id="{FAF87117-7364-4EFA-A3B4-E477D6A30660}" type="slidenum">
              <a:rPr lang="nl-NL" smtClean="0"/>
              <a:t>9</a:t>
            </a:fld>
            <a:endParaRPr lang="nl-NL"/>
          </a:p>
        </p:txBody>
      </p:sp>
    </p:spTree>
    <p:extLst>
      <p:ext uri="{BB962C8B-B14F-4D97-AF65-F5344CB8AC3E}">
        <p14:creationId xmlns:p14="http://schemas.microsoft.com/office/powerpoint/2010/main" val="1038497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FFD3C522-4C90-46EA-AB7B-961B39A7C444}" type="datetimeFigureOut">
              <a:rPr lang="nl-NL" smtClean="0"/>
              <a:t>17-8-2022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180705B-81B8-46FC-B7F3-85EABBA53863}" type="slidenum">
              <a:rPr lang="nl-NL" smtClean="0"/>
              <a:t>‹nr.›</a:t>
            </a:fld>
            <a:endParaRPr lang="nl-NL"/>
          </a:p>
        </p:txBody>
      </p:sp>
    </p:spTree>
    <p:extLst>
      <p:ext uri="{BB962C8B-B14F-4D97-AF65-F5344CB8AC3E}">
        <p14:creationId xmlns:p14="http://schemas.microsoft.com/office/powerpoint/2010/main" val="2138118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le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59400" y="360000"/>
            <a:ext cx="11473200" cy="61380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4064102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359400" y="360000"/>
            <a:ext cx="11473200" cy="634611"/>
          </a:xfrm>
        </p:spPr>
        <p:txBody>
          <a:bodyPr/>
          <a:lstStyle>
            <a:lvl1pPr algn="l">
              <a:defRPr b="1"/>
            </a:lvl1pPr>
          </a:lstStyle>
          <a:p>
            <a:r>
              <a:rPr lang="nl-NL" dirty="0" smtClean="0"/>
              <a:t>Klik om de stijl te bewerken</a:t>
            </a:r>
            <a:endParaRPr lang="nl-NL" dirty="0"/>
          </a:p>
        </p:txBody>
      </p:sp>
      <p:sp>
        <p:nvSpPr>
          <p:cNvPr id="3" name="Tijdelijke aanduiding voor inhoud 2"/>
          <p:cNvSpPr>
            <a:spLocks noGrp="1"/>
          </p:cNvSpPr>
          <p:nvPr>
            <p:ph idx="1"/>
          </p:nvPr>
        </p:nvSpPr>
        <p:spPr>
          <a:xfrm>
            <a:off x="359400" y="1411705"/>
            <a:ext cx="11473200" cy="508629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296999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FFD3C522-4C90-46EA-AB7B-961B39A7C444}" type="datetimeFigureOut">
              <a:rPr lang="nl-NL" smtClean="0"/>
              <a:t>17-8-2022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180705B-81B8-46FC-B7F3-85EABBA53863}" type="slidenum">
              <a:rPr lang="nl-NL" smtClean="0"/>
              <a:t>‹nr.›</a:t>
            </a:fld>
            <a:endParaRPr lang="nl-NL"/>
          </a:p>
        </p:txBody>
      </p:sp>
    </p:spTree>
    <p:extLst>
      <p:ext uri="{BB962C8B-B14F-4D97-AF65-F5344CB8AC3E}">
        <p14:creationId xmlns:p14="http://schemas.microsoft.com/office/powerpoint/2010/main" val="156198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FD3C522-4C90-46EA-AB7B-961B39A7C444}" type="datetimeFigureOut">
              <a:rPr lang="nl-NL" smtClean="0"/>
              <a:t>17-8-2022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4180705B-81B8-46FC-B7F3-85EABBA53863}" type="slidenum">
              <a:rPr lang="nl-NL" smtClean="0"/>
              <a:t>‹nr.›</a:t>
            </a:fld>
            <a:endParaRPr lang="nl-NL"/>
          </a:p>
        </p:txBody>
      </p:sp>
    </p:spTree>
    <p:extLst>
      <p:ext uri="{BB962C8B-B14F-4D97-AF65-F5344CB8AC3E}">
        <p14:creationId xmlns:p14="http://schemas.microsoft.com/office/powerpoint/2010/main" val="41207947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D3C522-4C90-46EA-AB7B-961B39A7C444}" type="datetimeFigureOut">
              <a:rPr lang="nl-NL" smtClean="0"/>
              <a:t>17-8-2022</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80705B-81B8-46FC-B7F3-85EABBA53863}" type="slidenum">
              <a:rPr lang="nl-NL" smtClean="0"/>
              <a:t>‹nr.›</a:t>
            </a:fld>
            <a:endParaRPr lang="nl-NL"/>
          </a:p>
        </p:txBody>
      </p:sp>
    </p:spTree>
    <p:extLst>
      <p:ext uri="{BB962C8B-B14F-4D97-AF65-F5344CB8AC3E}">
        <p14:creationId xmlns:p14="http://schemas.microsoft.com/office/powerpoint/2010/main" val="3248603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2" r:id="rId4"/>
    <p:sldLayoutId id="214748365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r>
              <a:rPr lang="nl-NL" dirty="0" err="1" smtClean="0"/>
              <a:t>Targeted</a:t>
            </a:r>
            <a:r>
              <a:rPr lang="nl-NL" dirty="0" smtClean="0"/>
              <a:t> </a:t>
            </a:r>
            <a:r>
              <a:rPr lang="nl-NL" dirty="0" err="1" smtClean="0"/>
              <a:t>temperature</a:t>
            </a:r>
            <a:r>
              <a:rPr lang="nl-NL" dirty="0" smtClean="0"/>
              <a:t> management (TTM)</a:t>
            </a:r>
            <a:endParaRPr lang="nl-NL" dirty="0"/>
          </a:p>
        </p:txBody>
      </p:sp>
      <p:sp>
        <p:nvSpPr>
          <p:cNvPr id="4" name="Tijdelijke aanduiding voor inhoud 3"/>
          <p:cNvSpPr>
            <a:spLocks noGrp="1"/>
          </p:cNvSpPr>
          <p:nvPr>
            <p:ph idx="1"/>
          </p:nvPr>
        </p:nvSpPr>
        <p:spPr/>
        <p:txBody>
          <a:bodyPr/>
          <a:lstStyle/>
          <a:p>
            <a:pPr marL="0" indent="0">
              <a:buNone/>
            </a:pPr>
            <a:r>
              <a:rPr lang="nl-NL" dirty="0" smtClean="0"/>
              <a:t>Dier experimentele studies</a:t>
            </a:r>
          </a:p>
          <a:p>
            <a:r>
              <a:rPr lang="nl-NL" dirty="0" smtClean="0"/>
              <a:t>1991: </a:t>
            </a:r>
            <a:r>
              <a:rPr lang="nl-NL" dirty="0" err="1" smtClean="0"/>
              <a:t>Sterz</a:t>
            </a:r>
            <a:endParaRPr lang="nl-NL" dirty="0" smtClean="0"/>
          </a:p>
          <a:p>
            <a:r>
              <a:rPr lang="nl-NL" dirty="0" smtClean="0"/>
              <a:t>1993: </a:t>
            </a:r>
            <a:r>
              <a:rPr lang="nl-NL" dirty="0" err="1" smtClean="0"/>
              <a:t>Kuboyama</a:t>
            </a:r>
            <a:endParaRPr lang="nl-NL" dirty="0" smtClean="0"/>
          </a:p>
          <a:p>
            <a:r>
              <a:rPr lang="nl-NL" dirty="0" smtClean="0"/>
              <a:t>…</a:t>
            </a:r>
          </a:p>
          <a:p>
            <a:r>
              <a:rPr lang="nl-NL" dirty="0" smtClean="0"/>
              <a:t>2021: </a:t>
            </a:r>
            <a:r>
              <a:rPr lang="nl-NL" dirty="0" err="1" smtClean="0"/>
              <a:t>Arrich</a:t>
            </a:r>
            <a:r>
              <a:rPr lang="nl-NL" dirty="0" smtClean="0"/>
              <a:t> (meta-analyse)</a:t>
            </a:r>
          </a:p>
        </p:txBody>
      </p:sp>
    </p:spTree>
    <p:extLst>
      <p:ext uri="{BB962C8B-B14F-4D97-AF65-F5344CB8AC3E}">
        <p14:creationId xmlns:p14="http://schemas.microsoft.com/office/powerpoint/2010/main" val="5040657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r>
              <a:rPr lang="nl-NL" dirty="0" err="1" smtClean="0"/>
              <a:t>Targeted</a:t>
            </a:r>
            <a:r>
              <a:rPr lang="nl-NL" dirty="0" smtClean="0"/>
              <a:t> </a:t>
            </a:r>
            <a:r>
              <a:rPr lang="nl-NL" dirty="0" err="1" smtClean="0"/>
              <a:t>temperature</a:t>
            </a:r>
            <a:r>
              <a:rPr lang="nl-NL" dirty="0" smtClean="0"/>
              <a:t> management (TTM)</a:t>
            </a:r>
            <a:endParaRPr lang="nl-NL" dirty="0"/>
          </a:p>
        </p:txBody>
      </p:sp>
      <p:sp>
        <p:nvSpPr>
          <p:cNvPr id="5" name="Tijdelijke aanduiding voor inhoud 3"/>
          <p:cNvSpPr txBox="1">
            <a:spLocks/>
          </p:cNvSpPr>
          <p:nvPr/>
        </p:nvSpPr>
        <p:spPr>
          <a:xfrm>
            <a:off x="359400" y="1411705"/>
            <a:ext cx="3148571" cy="50862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dirty="0"/>
              <a:t>Meta-analyse</a:t>
            </a:r>
          </a:p>
          <a:p>
            <a:r>
              <a:rPr lang="nl-NL" dirty="0">
                <a:solidFill>
                  <a:schemeClr val="bg1">
                    <a:lumMod val="85000"/>
                  </a:schemeClr>
                </a:solidFill>
              </a:rPr>
              <a:t>2002: Bernard</a:t>
            </a:r>
          </a:p>
          <a:p>
            <a:r>
              <a:rPr lang="nl-NL" dirty="0">
                <a:solidFill>
                  <a:schemeClr val="bg1">
                    <a:lumMod val="85000"/>
                  </a:schemeClr>
                </a:solidFill>
              </a:rPr>
              <a:t>2002: HACA</a:t>
            </a:r>
          </a:p>
          <a:p>
            <a:r>
              <a:rPr lang="nl-NL" dirty="0"/>
              <a:t>2013: TTM1</a:t>
            </a:r>
          </a:p>
          <a:p>
            <a:r>
              <a:rPr lang="nl-NL" dirty="0">
                <a:solidFill>
                  <a:schemeClr val="bg1">
                    <a:lumMod val="85000"/>
                  </a:schemeClr>
                </a:solidFill>
              </a:rPr>
              <a:t>2019: HYPERION</a:t>
            </a:r>
          </a:p>
          <a:p>
            <a:r>
              <a:rPr lang="nl-NL" dirty="0"/>
              <a:t>2021: </a:t>
            </a:r>
            <a:r>
              <a:rPr lang="nl-NL" dirty="0" smtClean="0"/>
              <a:t>TTM2</a:t>
            </a:r>
            <a:endParaRPr lang="nl-NL" dirty="0">
              <a:solidFill>
                <a:schemeClr val="bg1">
                  <a:lumMod val="85000"/>
                </a:schemeClr>
              </a:solidFill>
            </a:endParaRPr>
          </a:p>
        </p:txBody>
      </p:sp>
      <p:pic>
        <p:nvPicPr>
          <p:cNvPr id="4" name="Afbeelding 3"/>
          <p:cNvPicPr>
            <a:picLocks noChangeAspect="1"/>
          </p:cNvPicPr>
          <p:nvPr/>
        </p:nvPicPr>
        <p:blipFill>
          <a:blip r:embed="rId3"/>
          <a:stretch>
            <a:fillRect/>
          </a:stretch>
        </p:blipFill>
        <p:spPr>
          <a:xfrm>
            <a:off x="3507971" y="994611"/>
            <a:ext cx="4126025" cy="5680273"/>
          </a:xfrm>
          <a:prstGeom prst="rect">
            <a:avLst/>
          </a:prstGeom>
        </p:spPr>
      </p:pic>
      <p:sp>
        <p:nvSpPr>
          <p:cNvPr id="6" name="Rechthoek 5"/>
          <p:cNvSpPr/>
          <p:nvPr/>
        </p:nvSpPr>
        <p:spPr>
          <a:xfrm>
            <a:off x="3441700" y="5213350"/>
            <a:ext cx="4260850" cy="4191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5913406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r>
              <a:rPr lang="nl-NL" dirty="0" err="1" smtClean="0"/>
              <a:t>Targeted</a:t>
            </a:r>
            <a:r>
              <a:rPr lang="nl-NL" dirty="0" smtClean="0"/>
              <a:t> </a:t>
            </a:r>
            <a:r>
              <a:rPr lang="nl-NL" dirty="0" err="1" smtClean="0"/>
              <a:t>temperature</a:t>
            </a:r>
            <a:r>
              <a:rPr lang="nl-NL" dirty="0" smtClean="0"/>
              <a:t> management (TTM)</a:t>
            </a:r>
            <a:endParaRPr lang="nl-NL" dirty="0"/>
          </a:p>
        </p:txBody>
      </p:sp>
      <p:sp>
        <p:nvSpPr>
          <p:cNvPr id="5" name="Tijdelijke aanduiding voor inhoud 3"/>
          <p:cNvSpPr txBox="1">
            <a:spLocks/>
          </p:cNvSpPr>
          <p:nvPr/>
        </p:nvSpPr>
        <p:spPr>
          <a:xfrm>
            <a:off x="359400" y="1411705"/>
            <a:ext cx="3148571" cy="50862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dirty="0"/>
              <a:t>Meta-analyse</a:t>
            </a:r>
          </a:p>
          <a:p>
            <a:r>
              <a:rPr lang="nl-NL" dirty="0">
                <a:solidFill>
                  <a:schemeClr val="bg1">
                    <a:lumMod val="85000"/>
                  </a:schemeClr>
                </a:solidFill>
              </a:rPr>
              <a:t>2002: Bernard</a:t>
            </a:r>
          </a:p>
          <a:p>
            <a:r>
              <a:rPr lang="nl-NL" dirty="0">
                <a:solidFill>
                  <a:schemeClr val="bg1">
                    <a:lumMod val="85000"/>
                  </a:schemeClr>
                </a:solidFill>
              </a:rPr>
              <a:t>2002: HACA</a:t>
            </a:r>
          </a:p>
          <a:p>
            <a:r>
              <a:rPr lang="nl-NL" dirty="0"/>
              <a:t>2013: TTM1</a:t>
            </a:r>
          </a:p>
          <a:p>
            <a:r>
              <a:rPr lang="nl-NL" dirty="0">
                <a:solidFill>
                  <a:schemeClr val="bg1">
                    <a:lumMod val="85000"/>
                  </a:schemeClr>
                </a:solidFill>
              </a:rPr>
              <a:t>2019: HYPERION</a:t>
            </a:r>
          </a:p>
          <a:p>
            <a:r>
              <a:rPr lang="nl-NL" dirty="0"/>
              <a:t>2021: </a:t>
            </a:r>
            <a:r>
              <a:rPr lang="nl-NL" dirty="0" smtClean="0"/>
              <a:t>TTM2</a:t>
            </a:r>
            <a:endParaRPr lang="nl-NL" dirty="0">
              <a:solidFill>
                <a:schemeClr val="bg1">
                  <a:lumMod val="85000"/>
                </a:schemeClr>
              </a:solidFill>
            </a:endParaRPr>
          </a:p>
        </p:txBody>
      </p:sp>
      <p:pic>
        <p:nvPicPr>
          <p:cNvPr id="4" name="Afbeelding 3"/>
          <p:cNvPicPr>
            <a:picLocks noChangeAspect="1"/>
          </p:cNvPicPr>
          <p:nvPr/>
        </p:nvPicPr>
        <p:blipFill>
          <a:blip r:embed="rId3"/>
          <a:stretch>
            <a:fillRect/>
          </a:stretch>
        </p:blipFill>
        <p:spPr>
          <a:xfrm>
            <a:off x="3507971" y="994611"/>
            <a:ext cx="4126025" cy="5680273"/>
          </a:xfrm>
          <a:prstGeom prst="rect">
            <a:avLst/>
          </a:prstGeom>
        </p:spPr>
      </p:pic>
      <p:sp>
        <p:nvSpPr>
          <p:cNvPr id="6" name="Rechthoek 5"/>
          <p:cNvSpPr/>
          <p:nvPr/>
        </p:nvSpPr>
        <p:spPr>
          <a:xfrm>
            <a:off x="3441700" y="4229100"/>
            <a:ext cx="4260850" cy="4889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p:cNvPicPr>
            <a:picLocks noChangeAspect="1"/>
          </p:cNvPicPr>
          <p:nvPr/>
        </p:nvPicPr>
        <p:blipFill>
          <a:blip r:embed="rId4"/>
          <a:stretch>
            <a:fillRect/>
          </a:stretch>
        </p:blipFill>
        <p:spPr>
          <a:xfrm>
            <a:off x="7856304" y="2869052"/>
            <a:ext cx="4136360" cy="3209046"/>
          </a:xfrm>
          <a:prstGeom prst="rect">
            <a:avLst/>
          </a:prstGeom>
        </p:spPr>
      </p:pic>
    </p:spTree>
    <p:extLst>
      <p:ext uri="{BB962C8B-B14F-4D97-AF65-F5344CB8AC3E}">
        <p14:creationId xmlns:p14="http://schemas.microsoft.com/office/powerpoint/2010/main" val="40335308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r>
              <a:rPr lang="nl-NL" dirty="0" err="1" smtClean="0"/>
              <a:t>Targeted</a:t>
            </a:r>
            <a:r>
              <a:rPr lang="nl-NL" dirty="0" smtClean="0"/>
              <a:t> </a:t>
            </a:r>
            <a:r>
              <a:rPr lang="nl-NL" dirty="0" err="1" smtClean="0"/>
              <a:t>temperature</a:t>
            </a:r>
            <a:r>
              <a:rPr lang="nl-NL" dirty="0" smtClean="0"/>
              <a:t> management (TTM)</a:t>
            </a:r>
            <a:endParaRPr lang="nl-NL" dirty="0"/>
          </a:p>
        </p:txBody>
      </p:sp>
      <p:sp>
        <p:nvSpPr>
          <p:cNvPr id="4" name="Tijdelijke aanduiding voor inhoud 3"/>
          <p:cNvSpPr>
            <a:spLocks noGrp="1"/>
          </p:cNvSpPr>
          <p:nvPr>
            <p:ph idx="1"/>
          </p:nvPr>
        </p:nvSpPr>
        <p:spPr>
          <a:xfrm>
            <a:off x="3507971" y="1411705"/>
            <a:ext cx="8324629" cy="5086293"/>
          </a:xfrm>
        </p:spPr>
        <p:txBody>
          <a:bodyPr/>
          <a:lstStyle/>
          <a:p>
            <a:pPr marL="0" indent="0">
              <a:buNone/>
            </a:pPr>
            <a:endParaRPr lang="nl-NL" dirty="0"/>
          </a:p>
        </p:txBody>
      </p:sp>
      <p:sp>
        <p:nvSpPr>
          <p:cNvPr id="5" name="Tijdelijke aanduiding voor inhoud 3"/>
          <p:cNvSpPr txBox="1">
            <a:spLocks/>
          </p:cNvSpPr>
          <p:nvPr/>
        </p:nvSpPr>
        <p:spPr>
          <a:xfrm>
            <a:off x="359400" y="1411705"/>
            <a:ext cx="3148571" cy="50862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dirty="0" err="1" smtClean="0"/>
              <a:t>RCTs</a:t>
            </a:r>
            <a:endParaRPr lang="nl-NL" dirty="0"/>
          </a:p>
          <a:p>
            <a:r>
              <a:rPr lang="nl-NL" dirty="0" smtClean="0">
                <a:solidFill>
                  <a:schemeClr val="bg1">
                    <a:lumMod val="85000"/>
                  </a:schemeClr>
                </a:solidFill>
              </a:rPr>
              <a:t>2002: Bernard</a:t>
            </a:r>
          </a:p>
          <a:p>
            <a:r>
              <a:rPr lang="nl-NL" dirty="0" smtClean="0">
                <a:solidFill>
                  <a:schemeClr val="bg1">
                    <a:lumMod val="85000"/>
                  </a:schemeClr>
                </a:solidFill>
              </a:rPr>
              <a:t>2002: HACA</a:t>
            </a:r>
          </a:p>
          <a:p>
            <a:r>
              <a:rPr lang="nl-NL" dirty="0" smtClean="0">
                <a:solidFill>
                  <a:schemeClr val="bg1">
                    <a:lumMod val="85000"/>
                  </a:schemeClr>
                </a:solidFill>
              </a:rPr>
              <a:t>2013: TTM1</a:t>
            </a:r>
          </a:p>
          <a:p>
            <a:r>
              <a:rPr lang="nl-NL" dirty="0" smtClean="0">
                <a:solidFill>
                  <a:schemeClr val="bg1">
                    <a:lumMod val="85000"/>
                  </a:schemeClr>
                </a:solidFill>
              </a:rPr>
              <a:t>2019: HYPERION</a:t>
            </a:r>
          </a:p>
          <a:p>
            <a:r>
              <a:rPr lang="nl-NL" dirty="0" smtClean="0">
                <a:solidFill>
                  <a:schemeClr val="bg1">
                    <a:lumMod val="85000"/>
                  </a:schemeClr>
                </a:solidFill>
              </a:rPr>
              <a:t>2021: TTM2</a:t>
            </a:r>
          </a:p>
          <a:p>
            <a:r>
              <a:rPr lang="nl-NL" dirty="0" smtClean="0"/>
              <a:t>????: ICECAP</a:t>
            </a:r>
          </a:p>
          <a:p>
            <a:r>
              <a:rPr lang="nl-NL" dirty="0" smtClean="0"/>
              <a:t>????: TTM3</a:t>
            </a:r>
          </a:p>
        </p:txBody>
      </p:sp>
    </p:spTree>
    <p:extLst>
      <p:ext uri="{BB962C8B-B14F-4D97-AF65-F5344CB8AC3E}">
        <p14:creationId xmlns:p14="http://schemas.microsoft.com/office/powerpoint/2010/main" val="2954042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err="1"/>
              <a:t>Targeted</a:t>
            </a:r>
            <a:r>
              <a:rPr lang="nl-NL" dirty="0"/>
              <a:t> </a:t>
            </a:r>
            <a:r>
              <a:rPr lang="nl-NL" dirty="0" err="1"/>
              <a:t>temperature</a:t>
            </a:r>
            <a:r>
              <a:rPr lang="nl-NL" dirty="0"/>
              <a:t> management (TTM)</a:t>
            </a:r>
          </a:p>
        </p:txBody>
      </p:sp>
      <p:sp>
        <p:nvSpPr>
          <p:cNvPr id="3" name="Tijdelijke aanduiding voor inhoud 2"/>
          <p:cNvSpPr>
            <a:spLocks noGrp="1"/>
          </p:cNvSpPr>
          <p:nvPr>
            <p:ph idx="1"/>
          </p:nvPr>
        </p:nvSpPr>
        <p:spPr/>
        <p:txBody>
          <a:bodyPr/>
          <a:lstStyle/>
          <a:p>
            <a:pPr marL="0" indent="0">
              <a:buNone/>
            </a:pPr>
            <a:r>
              <a:rPr lang="nl-NL" dirty="0" smtClean="0"/>
              <a:t>Dus:</a:t>
            </a:r>
          </a:p>
          <a:p>
            <a:r>
              <a:rPr lang="nl-NL" dirty="0" smtClean="0"/>
              <a:t>Er is dier experimentele grond voor hypothermie.</a:t>
            </a:r>
          </a:p>
          <a:p>
            <a:r>
              <a:rPr lang="nl-NL" dirty="0" smtClean="0"/>
              <a:t>In klinische realiteit echter geen effect o.b.v. robuuste </a:t>
            </a:r>
            <a:r>
              <a:rPr lang="nl-NL" dirty="0" err="1" smtClean="0"/>
              <a:t>RCTs</a:t>
            </a:r>
            <a:r>
              <a:rPr lang="nl-NL" dirty="0" smtClean="0"/>
              <a:t> bij OHCA.</a:t>
            </a:r>
          </a:p>
          <a:p>
            <a:r>
              <a:rPr lang="nl-NL" dirty="0" smtClean="0"/>
              <a:t>Mogelijk wel gunstig effect bij IHCA?</a:t>
            </a:r>
          </a:p>
        </p:txBody>
      </p:sp>
    </p:spTree>
    <p:extLst>
      <p:ext uri="{BB962C8B-B14F-4D97-AF65-F5344CB8AC3E}">
        <p14:creationId xmlns:p14="http://schemas.microsoft.com/office/powerpoint/2010/main" val="30848826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err="1" smtClean="0"/>
              <a:t>Targeted</a:t>
            </a:r>
            <a:r>
              <a:rPr lang="nl-NL" dirty="0" smtClean="0"/>
              <a:t> </a:t>
            </a:r>
            <a:r>
              <a:rPr lang="nl-NL" dirty="0" err="1" smtClean="0"/>
              <a:t>temperature</a:t>
            </a:r>
            <a:r>
              <a:rPr lang="nl-NL" dirty="0" smtClean="0"/>
              <a:t> management (TTM)</a:t>
            </a:r>
            <a:endParaRPr lang="nl-NL" dirty="0"/>
          </a:p>
        </p:txBody>
      </p:sp>
      <p:sp>
        <p:nvSpPr>
          <p:cNvPr id="3" name="Tijdelijke aanduiding voor inhoud 2"/>
          <p:cNvSpPr>
            <a:spLocks noGrp="1"/>
          </p:cNvSpPr>
          <p:nvPr>
            <p:ph idx="1"/>
          </p:nvPr>
        </p:nvSpPr>
        <p:spPr>
          <a:xfrm>
            <a:off x="359400" y="1411705"/>
            <a:ext cx="3730462" cy="5086293"/>
          </a:xfrm>
        </p:spPr>
        <p:txBody>
          <a:bodyPr/>
          <a:lstStyle/>
          <a:p>
            <a:pPr marL="0" indent="0">
              <a:buNone/>
            </a:pPr>
            <a:r>
              <a:rPr lang="nl-NL" dirty="0" smtClean="0"/>
              <a:t>Richtlijnen</a:t>
            </a:r>
          </a:p>
          <a:p>
            <a:r>
              <a:rPr lang="nl-NL" dirty="0" smtClean="0"/>
              <a:t>2021: Reanimatieraad</a:t>
            </a:r>
          </a:p>
          <a:p>
            <a:r>
              <a:rPr lang="nl-NL" dirty="0" smtClean="0">
                <a:solidFill>
                  <a:schemeClr val="bg1">
                    <a:lumMod val="85000"/>
                  </a:schemeClr>
                </a:solidFill>
              </a:rPr>
              <a:t>2022: ERC-ESICM</a:t>
            </a:r>
            <a:endParaRPr lang="nl-NL" dirty="0">
              <a:solidFill>
                <a:schemeClr val="bg1">
                  <a:lumMod val="85000"/>
                </a:schemeClr>
              </a:solidFill>
            </a:endParaRPr>
          </a:p>
        </p:txBody>
      </p:sp>
      <p:sp>
        <p:nvSpPr>
          <p:cNvPr id="4" name="Tijdelijke aanduiding voor inhoud 3"/>
          <p:cNvSpPr txBox="1">
            <a:spLocks/>
          </p:cNvSpPr>
          <p:nvPr/>
        </p:nvSpPr>
        <p:spPr>
          <a:xfrm>
            <a:off x="4089862" y="1411705"/>
            <a:ext cx="7742738" cy="50862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smtClean="0"/>
              <a:t>Temperatuurmanagement </a:t>
            </a:r>
            <a:r>
              <a:rPr lang="nl-NL" dirty="0"/>
              <a:t>is geïndiceerd voor volwassenen na OHCA of </a:t>
            </a:r>
            <a:r>
              <a:rPr lang="nl-NL" dirty="0" smtClean="0"/>
              <a:t>IHCA ongeacht het </a:t>
            </a:r>
            <a:r>
              <a:rPr lang="nl-NL" dirty="0"/>
              <a:t>initiële ritme </a:t>
            </a:r>
            <a:r>
              <a:rPr lang="nl-NL" dirty="0" smtClean="0"/>
              <a:t>met </a:t>
            </a:r>
            <a:r>
              <a:rPr lang="nl-NL" dirty="0"/>
              <a:t>een GCS van &lt; 8 na </a:t>
            </a:r>
            <a:r>
              <a:rPr lang="nl-NL" dirty="0" smtClean="0"/>
              <a:t>ROSC.</a:t>
            </a:r>
          </a:p>
          <a:p>
            <a:r>
              <a:rPr lang="nl-NL" dirty="0" smtClean="0"/>
              <a:t>Handhaaf </a:t>
            </a:r>
            <a:r>
              <a:rPr lang="nl-NL" dirty="0"/>
              <a:t>een constante doeltemperatuur tussen 32 °C en 36 °C gedurende minimaal 24 </a:t>
            </a:r>
            <a:r>
              <a:rPr lang="nl-NL" dirty="0" smtClean="0"/>
              <a:t>uur.</a:t>
            </a:r>
          </a:p>
          <a:p>
            <a:r>
              <a:rPr lang="nl-NL" dirty="0" smtClean="0"/>
              <a:t>Vermijd </a:t>
            </a:r>
            <a:r>
              <a:rPr lang="nl-NL" dirty="0"/>
              <a:t>koorts gedurende ten minste 72 uur na ROSC bij patiënten die in coma blijven.</a:t>
            </a:r>
          </a:p>
        </p:txBody>
      </p:sp>
    </p:spTree>
    <p:extLst>
      <p:ext uri="{BB962C8B-B14F-4D97-AF65-F5344CB8AC3E}">
        <p14:creationId xmlns:p14="http://schemas.microsoft.com/office/powerpoint/2010/main" val="2232260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err="1" smtClean="0"/>
              <a:t>Targeted</a:t>
            </a:r>
            <a:r>
              <a:rPr lang="nl-NL" dirty="0" smtClean="0"/>
              <a:t> </a:t>
            </a:r>
            <a:r>
              <a:rPr lang="nl-NL" dirty="0" err="1" smtClean="0"/>
              <a:t>temperature</a:t>
            </a:r>
            <a:r>
              <a:rPr lang="nl-NL" dirty="0" smtClean="0"/>
              <a:t> management (TTM)</a:t>
            </a:r>
            <a:endParaRPr lang="nl-NL" dirty="0"/>
          </a:p>
        </p:txBody>
      </p:sp>
      <p:sp>
        <p:nvSpPr>
          <p:cNvPr id="3" name="Tijdelijke aanduiding voor inhoud 2"/>
          <p:cNvSpPr>
            <a:spLocks noGrp="1"/>
          </p:cNvSpPr>
          <p:nvPr>
            <p:ph idx="1"/>
          </p:nvPr>
        </p:nvSpPr>
        <p:spPr>
          <a:xfrm>
            <a:off x="359400" y="1411705"/>
            <a:ext cx="3730462" cy="5086293"/>
          </a:xfrm>
        </p:spPr>
        <p:txBody>
          <a:bodyPr/>
          <a:lstStyle/>
          <a:p>
            <a:pPr marL="0" indent="0">
              <a:buNone/>
            </a:pPr>
            <a:r>
              <a:rPr lang="nl-NL" dirty="0" smtClean="0"/>
              <a:t>Richtlijnen</a:t>
            </a:r>
          </a:p>
          <a:p>
            <a:r>
              <a:rPr lang="nl-NL" dirty="0" smtClean="0">
                <a:solidFill>
                  <a:schemeClr val="bg1">
                    <a:lumMod val="85000"/>
                  </a:schemeClr>
                </a:solidFill>
              </a:rPr>
              <a:t>2021: Reanimatieraad</a:t>
            </a:r>
          </a:p>
          <a:p>
            <a:r>
              <a:rPr lang="nl-NL" dirty="0" smtClean="0"/>
              <a:t>2022: ERC-ESICM</a:t>
            </a:r>
            <a:endParaRPr lang="nl-NL" dirty="0"/>
          </a:p>
        </p:txBody>
      </p:sp>
      <p:sp>
        <p:nvSpPr>
          <p:cNvPr id="4" name="Tijdelijke aanduiding voor inhoud 3"/>
          <p:cNvSpPr txBox="1">
            <a:spLocks/>
          </p:cNvSpPr>
          <p:nvPr/>
        </p:nvSpPr>
        <p:spPr>
          <a:xfrm>
            <a:off x="4089862" y="1411705"/>
            <a:ext cx="7742738" cy="50862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t>We </a:t>
            </a:r>
            <a:r>
              <a:rPr lang="en-GB" dirty="0"/>
              <a:t>recommend actively preventing fever (defined as a temperature &gt; 37.7 °C) for at least 72 hours in post-cardiac arrest patients who remain </a:t>
            </a:r>
            <a:r>
              <a:rPr lang="en-GB" dirty="0" smtClean="0"/>
              <a:t>comatose.</a:t>
            </a:r>
            <a:endParaRPr lang="en-GB" dirty="0"/>
          </a:p>
          <a:p>
            <a:r>
              <a:rPr lang="en-GB" dirty="0" smtClean="0"/>
              <a:t>There </a:t>
            </a:r>
            <a:r>
              <a:rPr lang="en-GB" dirty="0"/>
              <a:t>is currently insufficient evidence to recommend for or against temperature control at 32–36 °C in sub-populations of cardiac </a:t>
            </a:r>
            <a:r>
              <a:rPr lang="en-GB" dirty="0" smtClean="0"/>
              <a:t>arrest.</a:t>
            </a:r>
            <a:endParaRPr lang="nl-NL" dirty="0"/>
          </a:p>
        </p:txBody>
      </p:sp>
    </p:spTree>
    <p:extLst>
      <p:ext uri="{BB962C8B-B14F-4D97-AF65-F5344CB8AC3E}">
        <p14:creationId xmlns:p14="http://schemas.microsoft.com/office/powerpoint/2010/main" val="3631909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Waarom verandering </a:t>
            </a:r>
            <a:r>
              <a:rPr lang="nl-NL" dirty="0" smtClean="0"/>
              <a:t>protocol?</a:t>
            </a:r>
            <a:endParaRPr lang="nl-NL" dirty="0"/>
          </a:p>
        </p:txBody>
      </p:sp>
      <p:sp>
        <p:nvSpPr>
          <p:cNvPr id="3" name="Tijdelijke aanduiding voor inhoud 2"/>
          <p:cNvSpPr>
            <a:spLocks noGrp="1"/>
          </p:cNvSpPr>
          <p:nvPr>
            <p:ph idx="1"/>
          </p:nvPr>
        </p:nvSpPr>
        <p:spPr/>
        <p:txBody>
          <a:bodyPr>
            <a:normAutofit/>
          </a:bodyPr>
          <a:lstStyle/>
          <a:p>
            <a:r>
              <a:rPr lang="nl-NL" dirty="0" smtClean="0"/>
              <a:t>Passend </a:t>
            </a:r>
            <a:r>
              <a:rPr lang="nl-NL" dirty="0" smtClean="0"/>
              <a:t>bij nieuwe </a:t>
            </a:r>
            <a:r>
              <a:rPr lang="nl-NL" dirty="0" err="1" smtClean="0"/>
              <a:t>evidence</a:t>
            </a:r>
            <a:r>
              <a:rPr lang="nl-NL" dirty="0" smtClean="0"/>
              <a:t> en ESICM richtlijn.</a:t>
            </a:r>
          </a:p>
          <a:p>
            <a:r>
              <a:rPr lang="nl-NL" dirty="0" smtClean="0"/>
              <a:t>Significante besparing van koeldekens (50%).</a:t>
            </a:r>
          </a:p>
          <a:p>
            <a:r>
              <a:rPr lang="nl-NL" dirty="0" smtClean="0"/>
              <a:t>Geringe afname van gemiddelde ligduur </a:t>
            </a:r>
            <a:r>
              <a:rPr lang="nl-NL" dirty="0" err="1" smtClean="0"/>
              <a:t>overlevers</a:t>
            </a:r>
            <a:r>
              <a:rPr lang="nl-NL" dirty="0" smtClean="0"/>
              <a:t> (-0.5 dag IC</a:t>
            </a:r>
            <a:r>
              <a:rPr lang="nl-NL" dirty="0" smtClean="0"/>
              <a:t>).</a:t>
            </a:r>
            <a:endParaRPr lang="nl-NL" dirty="0" smtClean="0"/>
          </a:p>
        </p:txBody>
      </p:sp>
    </p:spTree>
    <p:extLst>
      <p:ext uri="{BB962C8B-B14F-4D97-AF65-F5344CB8AC3E}">
        <p14:creationId xmlns:p14="http://schemas.microsoft.com/office/powerpoint/2010/main" val="3525695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Voorstel nieuw protocol</a:t>
            </a:r>
            <a:endParaRPr lang="nl-NL" dirty="0"/>
          </a:p>
        </p:txBody>
      </p:sp>
      <p:sp>
        <p:nvSpPr>
          <p:cNvPr id="3" name="Tijdelijke aanduiding voor inhoud 2"/>
          <p:cNvSpPr>
            <a:spLocks noGrp="1"/>
          </p:cNvSpPr>
          <p:nvPr>
            <p:ph idx="1"/>
          </p:nvPr>
        </p:nvSpPr>
        <p:spPr/>
        <p:txBody>
          <a:bodyPr/>
          <a:lstStyle/>
          <a:p>
            <a:pPr marL="0" indent="0">
              <a:buNone/>
            </a:pPr>
            <a:r>
              <a:rPr lang="nl-NL" dirty="0" smtClean="0"/>
              <a:t>Alleen koorts preventie bij:</a:t>
            </a:r>
          </a:p>
          <a:p>
            <a:r>
              <a:rPr lang="nl-NL" dirty="0" smtClean="0"/>
              <a:t>OHCA ongeacht ritme en oorzaak</a:t>
            </a:r>
          </a:p>
          <a:p>
            <a:pPr marL="0" indent="0">
              <a:buNone/>
            </a:pPr>
            <a:endParaRPr lang="nl-NL" dirty="0" smtClean="0"/>
          </a:p>
          <a:p>
            <a:pPr marL="0" indent="0">
              <a:buNone/>
            </a:pPr>
            <a:r>
              <a:rPr lang="nl-NL" dirty="0" smtClean="0"/>
              <a:t>Eventueel wel </a:t>
            </a:r>
            <a:r>
              <a:rPr lang="nl-NL" dirty="0" smtClean="0"/>
              <a:t>TTM op 33°C bij:</a:t>
            </a:r>
          </a:p>
          <a:p>
            <a:r>
              <a:rPr lang="nl-NL" dirty="0" smtClean="0"/>
              <a:t>IHCA</a:t>
            </a:r>
          </a:p>
          <a:p>
            <a:pPr marL="0" indent="0">
              <a:buNone/>
            </a:pPr>
            <a:endParaRPr lang="nl-NL" dirty="0"/>
          </a:p>
          <a:p>
            <a:pPr marL="0" indent="0">
              <a:buNone/>
            </a:pPr>
            <a:r>
              <a:rPr lang="nl-NL" dirty="0" smtClean="0"/>
              <a:t>Aandachtspunten:</a:t>
            </a:r>
          </a:p>
          <a:p>
            <a:r>
              <a:rPr lang="nl-NL" dirty="0" smtClean="0"/>
              <a:t>Continue monitoring van temperatuur met alarm indien ≥ 37.8°C: kan dit met huidige </a:t>
            </a:r>
            <a:r>
              <a:rPr lang="nl-NL" dirty="0" err="1" smtClean="0"/>
              <a:t>criticool</a:t>
            </a:r>
            <a:r>
              <a:rPr lang="nl-NL" dirty="0" smtClean="0"/>
              <a:t> </a:t>
            </a:r>
            <a:r>
              <a:rPr lang="nl-NL" dirty="0" err="1" smtClean="0"/>
              <a:t>probe</a:t>
            </a:r>
            <a:r>
              <a:rPr lang="nl-NL" dirty="0" smtClean="0"/>
              <a:t>?</a:t>
            </a:r>
            <a:endParaRPr lang="nl-NL" dirty="0"/>
          </a:p>
        </p:txBody>
      </p:sp>
    </p:spTree>
    <p:extLst>
      <p:ext uri="{BB962C8B-B14F-4D97-AF65-F5344CB8AC3E}">
        <p14:creationId xmlns:p14="http://schemas.microsoft.com/office/powerpoint/2010/main" val="752172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endParaRPr lang="nl-NL"/>
          </a:p>
        </p:txBody>
      </p:sp>
      <p:sp>
        <p:nvSpPr>
          <p:cNvPr id="3" name="Tijdelijke aanduiding voor inhoud 2"/>
          <p:cNvSpPr>
            <a:spLocks noGrp="1"/>
          </p:cNvSpPr>
          <p:nvPr>
            <p:ph idx="1"/>
          </p:nvPr>
        </p:nvSpPr>
        <p:spPr/>
        <p:txBody>
          <a:bodyPr/>
          <a:lstStyle/>
          <a:p>
            <a:endParaRPr lang="nl-NL"/>
          </a:p>
        </p:txBody>
      </p:sp>
    </p:spTree>
    <p:extLst>
      <p:ext uri="{BB962C8B-B14F-4D97-AF65-F5344CB8AC3E}">
        <p14:creationId xmlns:p14="http://schemas.microsoft.com/office/powerpoint/2010/main" val="3707643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MIRACLE2 score</a:t>
            </a:r>
            <a:endParaRPr lang="nl-NL" dirty="0"/>
          </a:p>
        </p:txBody>
      </p:sp>
      <p:sp>
        <p:nvSpPr>
          <p:cNvPr id="3" name="Tijdelijke aanduiding voor inhoud 2"/>
          <p:cNvSpPr>
            <a:spLocks noGrp="1"/>
          </p:cNvSpPr>
          <p:nvPr>
            <p:ph idx="1"/>
          </p:nvPr>
        </p:nvSpPr>
        <p:spPr/>
        <p:txBody>
          <a:bodyPr/>
          <a:lstStyle/>
          <a:p>
            <a:pPr marL="0" indent="0">
              <a:buNone/>
            </a:pPr>
            <a:r>
              <a:rPr lang="en-GB" dirty="0" smtClean="0"/>
              <a:t>+1 Unwitnessed</a:t>
            </a:r>
          </a:p>
          <a:p>
            <a:pPr marL="0" indent="0">
              <a:buNone/>
            </a:pPr>
            <a:r>
              <a:rPr lang="en-GB" dirty="0" smtClean="0"/>
              <a:t>+1 Non-shockable</a:t>
            </a:r>
          </a:p>
          <a:p>
            <a:pPr marL="0" indent="0">
              <a:buNone/>
            </a:pPr>
            <a:r>
              <a:rPr lang="en-GB" dirty="0" smtClean="0"/>
              <a:t>+1 </a:t>
            </a:r>
            <a:r>
              <a:rPr lang="en-GB" dirty="0" err="1" smtClean="0"/>
              <a:t>Geen</a:t>
            </a:r>
            <a:r>
              <a:rPr lang="en-GB" dirty="0" smtClean="0"/>
              <a:t> pupil </a:t>
            </a:r>
            <a:r>
              <a:rPr lang="en-GB" dirty="0" err="1" smtClean="0"/>
              <a:t>licht</a:t>
            </a:r>
            <a:r>
              <a:rPr lang="en-GB" dirty="0" smtClean="0"/>
              <a:t> reflex</a:t>
            </a:r>
          </a:p>
          <a:p>
            <a:pPr marL="0" indent="0">
              <a:buNone/>
            </a:pPr>
            <a:r>
              <a:rPr lang="en-GB" dirty="0" smtClean="0"/>
              <a:t>+1 </a:t>
            </a:r>
            <a:r>
              <a:rPr lang="en-GB" dirty="0" err="1" smtClean="0"/>
              <a:t>Leeftijd</a:t>
            </a:r>
            <a:r>
              <a:rPr lang="en-GB" dirty="0" smtClean="0"/>
              <a:t> &gt; 60 </a:t>
            </a:r>
            <a:r>
              <a:rPr lang="en-GB" dirty="0" err="1" smtClean="0"/>
              <a:t>jaar</a:t>
            </a:r>
            <a:endParaRPr lang="en-GB" dirty="0" smtClean="0"/>
          </a:p>
          <a:p>
            <a:pPr marL="0" indent="0">
              <a:buNone/>
            </a:pPr>
            <a:r>
              <a:rPr lang="en-GB" dirty="0" smtClean="0"/>
              <a:t>+3 </a:t>
            </a:r>
            <a:r>
              <a:rPr lang="en-GB" dirty="0" err="1" smtClean="0"/>
              <a:t>Leeftijd</a:t>
            </a:r>
            <a:r>
              <a:rPr lang="en-GB" dirty="0" smtClean="0"/>
              <a:t> &gt; 80 </a:t>
            </a:r>
            <a:r>
              <a:rPr lang="en-GB" dirty="0" err="1" smtClean="0"/>
              <a:t>jaar</a:t>
            </a:r>
            <a:endParaRPr lang="en-GB" dirty="0" smtClean="0"/>
          </a:p>
          <a:p>
            <a:pPr marL="0" indent="0">
              <a:buNone/>
            </a:pPr>
            <a:r>
              <a:rPr lang="en-GB" dirty="0" smtClean="0"/>
              <a:t>+1 </a:t>
            </a:r>
            <a:r>
              <a:rPr lang="en-GB" dirty="0" err="1" smtClean="0"/>
              <a:t>Veranderend</a:t>
            </a:r>
            <a:r>
              <a:rPr lang="en-GB" dirty="0" smtClean="0"/>
              <a:t> </a:t>
            </a:r>
            <a:r>
              <a:rPr lang="en-GB" dirty="0" err="1" smtClean="0"/>
              <a:t>ritme</a:t>
            </a:r>
            <a:endParaRPr lang="en-GB" dirty="0" smtClean="0"/>
          </a:p>
          <a:p>
            <a:pPr marL="0" indent="0">
              <a:buNone/>
            </a:pPr>
            <a:r>
              <a:rPr lang="en-GB" dirty="0" smtClean="0"/>
              <a:t>+1 pH &lt; 7.2</a:t>
            </a:r>
          </a:p>
          <a:p>
            <a:pPr marL="0" indent="0">
              <a:buNone/>
            </a:pPr>
            <a:r>
              <a:rPr lang="en-GB" dirty="0" smtClean="0"/>
              <a:t>+2 Adrenaline </a:t>
            </a:r>
            <a:r>
              <a:rPr lang="en-GB" dirty="0" err="1" smtClean="0"/>
              <a:t>gegeven</a:t>
            </a:r>
            <a:endParaRPr lang="en-GB" dirty="0" smtClean="0"/>
          </a:p>
          <a:p>
            <a:endParaRPr lang="nl-NL" dirty="0"/>
          </a:p>
        </p:txBody>
      </p:sp>
      <p:pic>
        <p:nvPicPr>
          <p:cNvPr id="5" name="Afbeelding 4"/>
          <p:cNvPicPr>
            <a:picLocks noChangeAspect="1"/>
          </p:cNvPicPr>
          <p:nvPr/>
        </p:nvPicPr>
        <p:blipFill>
          <a:blip r:embed="rId3"/>
          <a:stretch>
            <a:fillRect/>
          </a:stretch>
        </p:blipFill>
        <p:spPr>
          <a:xfrm>
            <a:off x="5171090" y="1411080"/>
            <a:ext cx="6556879" cy="5086918"/>
          </a:xfrm>
          <a:prstGeom prst="rect">
            <a:avLst/>
          </a:prstGeom>
        </p:spPr>
      </p:pic>
    </p:spTree>
    <p:extLst>
      <p:ext uri="{BB962C8B-B14F-4D97-AF65-F5344CB8AC3E}">
        <p14:creationId xmlns:p14="http://schemas.microsoft.com/office/powerpoint/2010/main" val="614147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r>
              <a:rPr lang="nl-NL" dirty="0" err="1" smtClean="0"/>
              <a:t>Targeted</a:t>
            </a:r>
            <a:r>
              <a:rPr lang="nl-NL" dirty="0" smtClean="0"/>
              <a:t> </a:t>
            </a:r>
            <a:r>
              <a:rPr lang="nl-NL" dirty="0" err="1" smtClean="0"/>
              <a:t>temperature</a:t>
            </a:r>
            <a:r>
              <a:rPr lang="nl-NL" dirty="0" smtClean="0"/>
              <a:t> management (TTM)</a:t>
            </a:r>
            <a:endParaRPr lang="nl-NL" dirty="0"/>
          </a:p>
        </p:txBody>
      </p:sp>
      <p:sp>
        <p:nvSpPr>
          <p:cNvPr id="4" name="Tijdelijke aanduiding voor inhoud 3"/>
          <p:cNvSpPr>
            <a:spLocks noGrp="1"/>
          </p:cNvSpPr>
          <p:nvPr>
            <p:ph idx="1"/>
          </p:nvPr>
        </p:nvSpPr>
        <p:spPr/>
        <p:txBody>
          <a:bodyPr/>
          <a:lstStyle/>
          <a:p>
            <a:pPr marL="0" indent="0">
              <a:buNone/>
            </a:pPr>
            <a:r>
              <a:rPr lang="nl-NL" dirty="0" err="1" smtClean="0"/>
              <a:t>RCTs</a:t>
            </a:r>
            <a:endParaRPr lang="nl-NL" dirty="0" smtClean="0"/>
          </a:p>
          <a:p>
            <a:r>
              <a:rPr lang="nl-NL" dirty="0" smtClean="0"/>
              <a:t>2002: Bernard</a:t>
            </a:r>
          </a:p>
          <a:p>
            <a:r>
              <a:rPr lang="nl-NL" dirty="0" smtClean="0"/>
              <a:t>2002: HACA</a:t>
            </a:r>
          </a:p>
          <a:p>
            <a:r>
              <a:rPr lang="nl-NL" dirty="0" smtClean="0"/>
              <a:t>2013: TTM1</a:t>
            </a:r>
          </a:p>
          <a:p>
            <a:r>
              <a:rPr lang="nl-NL" dirty="0" smtClean="0"/>
              <a:t>2019: HYPERION</a:t>
            </a:r>
          </a:p>
          <a:p>
            <a:r>
              <a:rPr lang="nl-NL" dirty="0" smtClean="0"/>
              <a:t>2021: TTM2</a:t>
            </a:r>
          </a:p>
        </p:txBody>
      </p:sp>
    </p:spTree>
    <p:extLst>
      <p:ext uri="{BB962C8B-B14F-4D97-AF65-F5344CB8AC3E}">
        <p14:creationId xmlns:p14="http://schemas.microsoft.com/office/powerpoint/2010/main" val="1206212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r>
              <a:rPr lang="nl-NL" dirty="0" err="1" smtClean="0"/>
              <a:t>Targeted</a:t>
            </a:r>
            <a:r>
              <a:rPr lang="nl-NL" dirty="0" smtClean="0"/>
              <a:t> </a:t>
            </a:r>
            <a:r>
              <a:rPr lang="nl-NL" dirty="0" err="1" smtClean="0"/>
              <a:t>temperature</a:t>
            </a:r>
            <a:r>
              <a:rPr lang="nl-NL" dirty="0" smtClean="0"/>
              <a:t> management (TTM)</a:t>
            </a:r>
            <a:endParaRPr lang="nl-NL" dirty="0"/>
          </a:p>
        </p:txBody>
      </p:sp>
      <p:sp>
        <p:nvSpPr>
          <p:cNvPr id="4" name="Tijdelijke aanduiding voor inhoud 3"/>
          <p:cNvSpPr>
            <a:spLocks noGrp="1"/>
          </p:cNvSpPr>
          <p:nvPr>
            <p:ph idx="1"/>
          </p:nvPr>
        </p:nvSpPr>
        <p:spPr>
          <a:xfrm>
            <a:off x="3507971" y="1411705"/>
            <a:ext cx="8324629" cy="5086293"/>
          </a:xfrm>
        </p:spPr>
        <p:txBody>
          <a:bodyPr/>
          <a:lstStyle/>
          <a:p>
            <a:r>
              <a:rPr lang="nl-NL" dirty="0" smtClean="0"/>
              <a:t>N = 77</a:t>
            </a:r>
          </a:p>
          <a:p>
            <a:r>
              <a:rPr lang="nl-NL" dirty="0" smtClean="0"/>
              <a:t>Alleen </a:t>
            </a:r>
            <a:r>
              <a:rPr lang="nl-NL" dirty="0"/>
              <a:t>VF als </a:t>
            </a:r>
            <a:r>
              <a:rPr lang="nl-NL" dirty="0" smtClean="0"/>
              <a:t>initieel </a:t>
            </a:r>
            <a:r>
              <a:rPr lang="nl-NL" dirty="0"/>
              <a:t>ritme</a:t>
            </a:r>
            <a:endParaRPr lang="nl-NL" dirty="0" smtClean="0"/>
          </a:p>
          <a:p>
            <a:r>
              <a:rPr lang="nl-NL" dirty="0" smtClean="0"/>
              <a:t>33°C </a:t>
            </a:r>
            <a:r>
              <a:rPr lang="nl-NL" dirty="0" err="1" smtClean="0"/>
              <a:t>vs</a:t>
            </a:r>
            <a:r>
              <a:rPr lang="nl-NL" dirty="0" smtClean="0"/>
              <a:t> </a:t>
            </a:r>
            <a:r>
              <a:rPr lang="nl-NL" dirty="0" err="1" smtClean="0"/>
              <a:t>normothermie</a:t>
            </a:r>
            <a:r>
              <a:rPr lang="nl-NL" dirty="0" smtClean="0"/>
              <a:t> gedurende 12 uur</a:t>
            </a:r>
          </a:p>
          <a:p>
            <a:r>
              <a:rPr lang="nl-NL" dirty="0" smtClean="0"/>
              <a:t>Mortaliteit 51% </a:t>
            </a:r>
            <a:r>
              <a:rPr lang="nl-NL" dirty="0" err="1" smtClean="0"/>
              <a:t>vs</a:t>
            </a:r>
            <a:r>
              <a:rPr lang="nl-NL" dirty="0" smtClean="0"/>
              <a:t> 68%</a:t>
            </a:r>
          </a:p>
          <a:p>
            <a:r>
              <a:rPr lang="nl-NL" dirty="0" smtClean="0"/>
              <a:t>Ontslag direct naar huis 35% </a:t>
            </a:r>
            <a:r>
              <a:rPr lang="nl-NL" dirty="0" err="1" smtClean="0"/>
              <a:t>vs</a:t>
            </a:r>
            <a:r>
              <a:rPr lang="nl-NL" dirty="0" smtClean="0"/>
              <a:t> 21%</a:t>
            </a:r>
          </a:p>
        </p:txBody>
      </p:sp>
      <p:sp>
        <p:nvSpPr>
          <p:cNvPr id="5" name="Tijdelijke aanduiding voor inhoud 3"/>
          <p:cNvSpPr txBox="1">
            <a:spLocks/>
          </p:cNvSpPr>
          <p:nvPr/>
        </p:nvSpPr>
        <p:spPr>
          <a:xfrm>
            <a:off x="359400" y="1411705"/>
            <a:ext cx="3148571" cy="50862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dirty="0" err="1" smtClean="0"/>
              <a:t>RCTs</a:t>
            </a:r>
            <a:endParaRPr lang="nl-NL" dirty="0" smtClean="0"/>
          </a:p>
          <a:p>
            <a:r>
              <a:rPr lang="nl-NL" dirty="0" smtClean="0"/>
              <a:t>2002: Bernard</a:t>
            </a:r>
          </a:p>
          <a:p>
            <a:r>
              <a:rPr lang="nl-NL" dirty="0" smtClean="0">
                <a:solidFill>
                  <a:schemeClr val="bg1">
                    <a:lumMod val="85000"/>
                  </a:schemeClr>
                </a:solidFill>
              </a:rPr>
              <a:t>2002: HACA</a:t>
            </a:r>
          </a:p>
          <a:p>
            <a:r>
              <a:rPr lang="nl-NL" dirty="0" smtClean="0">
                <a:solidFill>
                  <a:schemeClr val="bg1">
                    <a:lumMod val="85000"/>
                  </a:schemeClr>
                </a:solidFill>
              </a:rPr>
              <a:t>2013: TTM1</a:t>
            </a:r>
          </a:p>
          <a:p>
            <a:r>
              <a:rPr lang="nl-NL" dirty="0" smtClean="0">
                <a:solidFill>
                  <a:schemeClr val="bg1">
                    <a:lumMod val="85000"/>
                  </a:schemeClr>
                </a:solidFill>
              </a:rPr>
              <a:t>2019: HYPERION</a:t>
            </a:r>
          </a:p>
          <a:p>
            <a:r>
              <a:rPr lang="nl-NL" dirty="0" smtClean="0">
                <a:solidFill>
                  <a:schemeClr val="bg1">
                    <a:lumMod val="85000"/>
                  </a:schemeClr>
                </a:solidFill>
              </a:rPr>
              <a:t>2021: TTM2</a:t>
            </a:r>
            <a:endParaRPr lang="nl-NL" dirty="0">
              <a:solidFill>
                <a:schemeClr val="bg1">
                  <a:lumMod val="85000"/>
                </a:schemeClr>
              </a:solidFill>
            </a:endParaRPr>
          </a:p>
        </p:txBody>
      </p:sp>
    </p:spTree>
    <p:extLst>
      <p:ext uri="{BB962C8B-B14F-4D97-AF65-F5344CB8AC3E}">
        <p14:creationId xmlns:p14="http://schemas.microsoft.com/office/powerpoint/2010/main" val="2015715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r>
              <a:rPr lang="nl-NL" dirty="0" err="1" smtClean="0"/>
              <a:t>Targeted</a:t>
            </a:r>
            <a:r>
              <a:rPr lang="nl-NL" dirty="0" smtClean="0"/>
              <a:t> </a:t>
            </a:r>
            <a:r>
              <a:rPr lang="nl-NL" dirty="0" err="1" smtClean="0"/>
              <a:t>temperature</a:t>
            </a:r>
            <a:r>
              <a:rPr lang="nl-NL" dirty="0" smtClean="0"/>
              <a:t> management (TTM)</a:t>
            </a:r>
            <a:endParaRPr lang="nl-NL" dirty="0"/>
          </a:p>
        </p:txBody>
      </p:sp>
      <p:sp>
        <p:nvSpPr>
          <p:cNvPr id="4" name="Tijdelijke aanduiding voor inhoud 3"/>
          <p:cNvSpPr>
            <a:spLocks noGrp="1"/>
          </p:cNvSpPr>
          <p:nvPr>
            <p:ph idx="1"/>
          </p:nvPr>
        </p:nvSpPr>
        <p:spPr>
          <a:xfrm>
            <a:off x="3507971" y="1411705"/>
            <a:ext cx="8324629" cy="5086293"/>
          </a:xfrm>
        </p:spPr>
        <p:txBody>
          <a:bodyPr/>
          <a:lstStyle/>
          <a:p>
            <a:r>
              <a:rPr lang="nl-NL" dirty="0"/>
              <a:t>N = </a:t>
            </a:r>
            <a:r>
              <a:rPr lang="nl-NL" dirty="0" smtClean="0"/>
              <a:t>275</a:t>
            </a:r>
            <a:endParaRPr lang="nl-NL" dirty="0"/>
          </a:p>
          <a:p>
            <a:r>
              <a:rPr lang="nl-NL" dirty="0"/>
              <a:t>Alleen </a:t>
            </a:r>
            <a:r>
              <a:rPr lang="nl-NL" dirty="0" smtClean="0"/>
              <a:t>VF als initieel ritme</a:t>
            </a:r>
            <a:endParaRPr lang="nl-NL" dirty="0"/>
          </a:p>
          <a:p>
            <a:r>
              <a:rPr lang="nl-NL" dirty="0"/>
              <a:t>33°C </a:t>
            </a:r>
            <a:r>
              <a:rPr lang="nl-NL" dirty="0" err="1"/>
              <a:t>vs</a:t>
            </a:r>
            <a:r>
              <a:rPr lang="nl-NL" dirty="0"/>
              <a:t> </a:t>
            </a:r>
            <a:r>
              <a:rPr lang="nl-NL" dirty="0" err="1" smtClean="0"/>
              <a:t>normothermie</a:t>
            </a:r>
            <a:r>
              <a:rPr lang="nl-NL" dirty="0" smtClean="0"/>
              <a:t> </a:t>
            </a:r>
            <a:r>
              <a:rPr lang="nl-NL" dirty="0"/>
              <a:t>gedurende </a:t>
            </a:r>
            <a:r>
              <a:rPr lang="nl-NL" dirty="0" smtClean="0"/>
              <a:t>24 </a:t>
            </a:r>
            <a:r>
              <a:rPr lang="nl-NL" dirty="0"/>
              <a:t>uur</a:t>
            </a:r>
          </a:p>
          <a:p>
            <a:r>
              <a:rPr lang="nl-NL" dirty="0"/>
              <a:t>Mortaliteit </a:t>
            </a:r>
            <a:r>
              <a:rPr lang="nl-NL" dirty="0" smtClean="0"/>
              <a:t>41</a:t>
            </a:r>
            <a:r>
              <a:rPr lang="nl-NL" dirty="0"/>
              <a:t>% </a:t>
            </a:r>
            <a:r>
              <a:rPr lang="nl-NL" dirty="0" err="1"/>
              <a:t>vs</a:t>
            </a:r>
            <a:r>
              <a:rPr lang="nl-NL" dirty="0"/>
              <a:t> </a:t>
            </a:r>
            <a:r>
              <a:rPr lang="nl-NL" dirty="0" smtClean="0"/>
              <a:t>55%</a:t>
            </a:r>
            <a:endParaRPr lang="nl-NL" dirty="0"/>
          </a:p>
          <a:p>
            <a:r>
              <a:rPr lang="nl-NL" dirty="0" smtClean="0"/>
              <a:t>CPC 1-2 = 55% </a:t>
            </a:r>
            <a:r>
              <a:rPr lang="nl-NL" dirty="0" err="1"/>
              <a:t>vs</a:t>
            </a:r>
            <a:r>
              <a:rPr lang="nl-NL" dirty="0"/>
              <a:t> </a:t>
            </a:r>
            <a:r>
              <a:rPr lang="nl-NL" dirty="0" smtClean="0"/>
              <a:t>39%</a:t>
            </a:r>
            <a:endParaRPr lang="nl-NL" dirty="0"/>
          </a:p>
        </p:txBody>
      </p:sp>
      <p:sp>
        <p:nvSpPr>
          <p:cNvPr id="5" name="Tijdelijke aanduiding voor inhoud 3"/>
          <p:cNvSpPr txBox="1">
            <a:spLocks/>
          </p:cNvSpPr>
          <p:nvPr/>
        </p:nvSpPr>
        <p:spPr>
          <a:xfrm>
            <a:off x="359400" y="1411705"/>
            <a:ext cx="3148571" cy="50862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dirty="0" err="1" smtClean="0"/>
              <a:t>RCTs</a:t>
            </a:r>
            <a:endParaRPr lang="nl-NL" dirty="0"/>
          </a:p>
          <a:p>
            <a:r>
              <a:rPr lang="nl-NL" dirty="0" smtClean="0">
                <a:solidFill>
                  <a:schemeClr val="bg1">
                    <a:lumMod val="85000"/>
                  </a:schemeClr>
                </a:solidFill>
              </a:rPr>
              <a:t>2002: Bernard</a:t>
            </a:r>
          </a:p>
          <a:p>
            <a:r>
              <a:rPr lang="nl-NL" dirty="0" smtClean="0"/>
              <a:t>2002: HACA</a:t>
            </a:r>
          </a:p>
          <a:p>
            <a:r>
              <a:rPr lang="nl-NL" dirty="0" smtClean="0">
                <a:solidFill>
                  <a:schemeClr val="bg1">
                    <a:lumMod val="85000"/>
                  </a:schemeClr>
                </a:solidFill>
              </a:rPr>
              <a:t>2013: TTM1</a:t>
            </a:r>
          </a:p>
          <a:p>
            <a:r>
              <a:rPr lang="nl-NL" dirty="0" smtClean="0">
                <a:solidFill>
                  <a:schemeClr val="bg1">
                    <a:lumMod val="85000"/>
                  </a:schemeClr>
                </a:solidFill>
              </a:rPr>
              <a:t>2019: HYPERION</a:t>
            </a:r>
          </a:p>
          <a:p>
            <a:r>
              <a:rPr lang="nl-NL" dirty="0" smtClean="0">
                <a:solidFill>
                  <a:schemeClr val="bg1">
                    <a:lumMod val="85000"/>
                  </a:schemeClr>
                </a:solidFill>
              </a:rPr>
              <a:t>2021: TTM2</a:t>
            </a:r>
            <a:endParaRPr lang="nl-NL" dirty="0">
              <a:solidFill>
                <a:schemeClr val="bg1">
                  <a:lumMod val="85000"/>
                </a:schemeClr>
              </a:solidFill>
            </a:endParaRPr>
          </a:p>
        </p:txBody>
      </p:sp>
    </p:spTree>
    <p:extLst>
      <p:ext uri="{BB962C8B-B14F-4D97-AF65-F5344CB8AC3E}">
        <p14:creationId xmlns:p14="http://schemas.microsoft.com/office/powerpoint/2010/main" val="1435969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r>
              <a:rPr lang="nl-NL" dirty="0" err="1" smtClean="0"/>
              <a:t>Targeted</a:t>
            </a:r>
            <a:r>
              <a:rPr lang="nl-NL" dirty="0" smtClean="0"/>
              <a:t> </a:t>
            </a:r>
            <a:r>
              <a:rPr lang="nl-NL" dirty="0" err="1" smtClean="0"/>
              <a:t>temperature</a:t>
            </a:r>
            <a:r>
              <a:rPr lang="nl-NL" dirty="0" smtClean="0"/>
              <a:t> management (TTM)</a:t>
            </a:r>
            <a:endParaRPr lang="nl-NL" dirty="0"/>
          </a:p>
        </p:txBody>
      </p:sp>
      <p:sp>
        <p:nvSpPr>
          <p:cNvPr id="4" name="Tijdelijke aanduiding voor inhoud 3"/>
          <p:cNvSpPr>
            <a:spLocks noGrp="1"/>
          </p:cNvSpPr>
          <p:nvPr>
            <p:ph idx="1"/>
          </p:nvPr>
        </p:nvSpPr>
        <p:spPr>
          <a:xfrm>
            <a:off x="3507971" y="1411705"/>
            <a:ext cx="8324629" cy="5086293"/>
          </a:xfrm>
        </p:spPr>
        <p:txBody>
          <a:bodyPr/>
          <a:lstStyle/>
          <a:p>
            <a:r>
              <a:rPr lang="nl-NL" dirty="0"/>
              <a:t>N = </a:t>
            </a:r>
            <a:r>
              <a:rPr lang="nl-NL" dirty="0" smtClean="0"/>
              <a:t>939</a:t>
            </a:r>
            <a:endParaRPr lang="nl-NL" dirty="0"/>
          </a:p>
          <a:p>
            <a:r>
              <a:rPr lang="nl-NL" dirty="0" smtClean="0"/>
              <a:t>Alles behalve </a:t>
            </a:r>
            <a:r>
              <a:rPr lang="nl-NL" dirty="0" err="1" smtClean="0"/>
              <a:t>unwitnessed</a:t>
            </a:r>
            <a:r>
              <a:rPr lang="nl-NL" dirty="0" smtClean="0"/>
              <a:t> </a:t>
            </a:r>
            <a:r>
              <a:rPr lang="nl-NL" dirty="0"/>
              <a:t>asystolie als </a:t>
            </a:r>
            <a:r>
              <a:rPr lang="nl-NL" dirty="0" smtClean="0"/>
              <a:t>initieel </a:t>
            </a:r>
            <a:r>
              <a:rPr lang="nl-NL" dirty="0"/>
              <a:t>ritme</a:t>
            </a:r>
          </a:p>
          <a:p>
            <a:r>
              <a:rPr lang="nl-NL" dirty="0"/>
              <a:t>33°C </a:t>
            </a:r>
            <a:r>
              <a:rPr lang="nl-NL" dirty="0" err="1"/>
              <a:t>vs</a:t>
            </a:r>
            <a:r>
              <a:rPr lang="nl-NL" dirty="0"/>
              <a:t> </a:t>
            </a:r>
            <a:r>
              <a:rPr lang="nl-NL" dirty="0" smtClean="0"/>
              <a:t>36°C </a:t>
            </a:r>
            <a:r>
              <a:rPr lang="nl-NL" dirty="0"/>
              <a:t>gedurende </a:t>
            </a:r>
            <a:r>
              <a:rPr lang="nl-NL" dirty="0" smtClean="0"/>
              <a:t>28 </a:t>
            </a:r>
            <a:r>
              <a:rPr lang="nl-NL" dirty="0"/>
              <a:t>uur</a:t>
            </a:r>
          </a:p>
          <a:p>
            <a:r>
              <a:rPr lang="nl-NL" dirty="0"/>
              <a:t>Mortaliteit </a:t>
            </a:r>
            <a:r>
              <a:rPr lang="nl-NL" dirty="0" smtClean="0"/>
              <a:t>50% </a:t>
            </a:r>
            <a:r>
              <a:rPr lang="nl-NL" dirty="0" err="1"/>
              <a:t>vs</a:t>
            </a:r>
            <a:r>
              <a:rPr lang="nl-NL" dirty="0"/>
              <a:t> </a:t>
            </a:r>
            <a:r>
              <a:rPr lang="nl-NL" dirty="0" smtClean="0"/>
              <a:t>48%</a:t>
            </a:r>
            <a:endParaRPr lang="nl-NL" dirty="0"/>
          </a:p>
          <a:p>
            <a:r>
              <a:rPr lang="nl-NL" dirty="0"/>
              <a:t>CPC 1-2 = </a:t>
            </a:r>
            <a:r>
              <a:rPr lang="nl-NL" dirty="0" smtClean="0"/>
              <a:t>46% </a:t>
            </a:r>
            <a:r>
              <a:rPr lang="nl-NL" dirty="0" err="1"/>
              <a:t>vs</a:t>
            </a:r>
            <a:r>
              <a:rPr lang="nl-NL" dirty="0"/>
              <a:t> </a:t>
            </a:r>
            <a:r>
              <a:rPr lang="nl-NL" dirty="0" smtClean="0"/>
              <a:t>48%</a:t>
            </a:r>
            <a:endParaRPr lang="nl-NL" dirty="0"/>
          </a:p>
        </p:txBody>
      </p:sp>
      <p:sp>
        <p:nvSpPr>
          <p:cNvPr id="5" name="Tijdelijke aanduiding voor inhoud 3"/>
          <p:cNvSpPr txBox="1">
            <a:spLocks/>
          </p:cNvSpPr>
          <p:nvPr/>
        </p:nvSpPr>
        <p:spPr>
          <a:xfrm>
            <a:off x="359400" y="1411705"/>
            <a:ext cx="3148571" cy="50862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dirty="0" err="1" smtClean="0"/>
              <a:t>RCTs</a:t>
            </a:r>
            <a:endParaRPr lang="nl-NL" dirty="0"/>
          </a:p>
          <a:p>
            <a:r>
              <a:rPr lang="nl-NL" dirty="0" smtClean="0">
                <a:solidFill>
                  <a:schemeClr val="bg1">
                    <a:lumMod val="85000"/>
                  </a:schemeClr>
                </a:solidFill>
              </a:rPr>
              <a:t>2002: Bernard</a:t>
            </a:r>
          </a:p>
          <a:p>
            <a:r>
              <a:rPr lang="nl-NL" dirty="0" smtClean="0">
                <a:solidFill>
                  <a:schemeClr val="bg1">
                    <a:lumMod val="85000"/>
                  </a:schemeClr>
                </a:solidFill>
              </a:rPr>
              <a:t>2002: HACA</a:t>
            </a:r>
          </a:p>
          <a:p>
            <a:r>
              <a:rPr lang="nl-NL" dirty="0" smtClean="0"/>
              <a:t>2013: TTM1</a:t>
            </a:r>
          </a:p>
          <a:p>
            <a:r>
              <a:rPr lang="nl-NL" dirty="0" smtClean="0">
                <a:solidFill>
                  <a:schemeClr val="bg1">
                    <a:lumMod val="85000"/>
                  </a:schemeClr>
                </a:solidFill>
              </a:rPr>
              <a:t>2019: HYPERION</a:t>
            </a:r>
          </a:p>
          <a:p>
            <a:r>
              <a:rPr lang="nl-NL" dirty="0" smtClean="0">
                <a:solidFill>
                  <a:schemeClr val="bg1">
                    <a:lumMod val="85000"/>
                  </a:schemeClr>
                </a:solidFill>
              </a:rPr>
              <a:t>2021: TTM2</a:t>
            </a:r>
            <a:endParaRPr lang="nl-NL" dirty="0">
              <a:solidFill>
                <a:schemeClr val="bg1">
                  <a:lumMod val="85000"/>
                </a:schemeClr>
              </a:solidFill>
            </a:endParaRPr>
          </a:p>
        </p:txBody>
      </p:sp>
    </p:spTree>
    <p:extLst>
      <p:ext uri="{BB962C8B-B14F-4D97-AF65-F5344CB8AC3E}">
        <p14:creationId xmlns:p14="http://schemas.microsoft.com/office/powerpoint/2010/main" val="3543501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r>
              <a:rPr lang="nl-NL" dirty="0" err="1" smtClean="0"/>
              <a:t>Targeted</a:t>
            </a:r>
            <a:r>
              <a:rPr lang="nl-NL" dirty="0" smtClean="0"/>
              <a:t> </a:t>
            </a:r>
            <a:r>
              <a:rPr lang="nl-NL" dirty="0" err="1" smtClean="0"/>
              <a:t>temperature</a:t>
            </a:r>
            <a:r>
              <a:rPr lang="nl-NL" dirty="0" smtClean="0"/>
              <a:t> management (TTM)</a:t>
            </a:r>
            <a:endParaRPr lang="nl-NL" dirty="0"/>
          </a:p>
        </p:txBody>
      </p:sp>
      <p:sp>
        <p:nvSpPr>
          <p:cNvPr id="4" name="Tijdelijke aanduiding voor inhoud 3"/>
          <p:cNvSpPr>
            <a:spLocks noGrp="1"/>
          </p:cNvSpPr>
          <p:nvPr>
            <p:ph idx="1"/>
          </p:nvPr>
        </p:nvSpPr>
        <p:spPr>
          <a:xfrm>
            <a:off x="3507971" y="1411705"/>
            <a:ext cx="8324629" cy="5086293"/>
          </a:xfrm>
        </p:spPr>
        <p:txBody>
          <a:bodyPr/>
          <a:lstStyle/>
          <a:p>
            <a:r>
              <a:rPr lang="nl-NL" dirty="0"/>
              <a:t>N = </a:t>
            </a:r>
            <a:r>
              <a:rPr lang="nl-NL" dirty="0" smtClean="0"/>
              <a:t>581</a:t>
            </a:r>
            <a:endParaRPr lang="nl-NL" dirty="0"/>
          </a:p>
          <a:p>
            <a:r>
              <a:rPr lang="nl-NL" dirty="0" smtClean="0"/>
              <a:t>Alleen PEA en asystolie</a:t>
            </a:r>
            <a:r>
              <a:rPr lang="nl-NL" dirty="0"/>
              <a:t> als </a:t>
            </a:r>
            <a:r>
              <a:rPr lang="nl-NL" dirty="0" smtClean="0"/>
              <a:t>initieel </a:t>
            </a:r>
            <a:r>
              <a:rPr lang="nl-NL" dirty="0"/>
              <a:t>ritme</a:t>
            </a:r>
          </a:p>
          <a:p>
            <a:r>
              <a:rPr lang="nl-NL" dirty="0"/>
              <a:t>33°C </a:t>
            </a:r>
            <a:r>
              <a:rPr lang="nl-NL" dirty="0" err="1"/>
              <a:t>vs</a:t>
            </a:r>
            <a:r>
              <a:rPr lang="nl-NL" dirty="0"/>
              <a:t> </a:t>
            </a:r>
            <a:r>
              <a:rPr lang="nl-NL" dirty="0" err="1" smtClean="0"/>
              <a:t>normothermie</a:t>
            </a:r>
            <a:r>
              <a:rPr lang="nl-NL" dirty="0" smtClean="0"/>
              <a:t> </a:t>
            </a:r>
            <a:r>
              <a:rPr lang="nl-NL" dirty="0"/>
              <a:t>gedurende </a:t>
            </a:r>
            <a:r>
              <a:rPr lang="nl-NL" dirty="0" smtClean="0"/>
              <a:t>24 </a:t>
            </a:r>
            <a:r>
              <a:rPr lang="nl-NL" dirty="0"/>
              <a:t>uur</a:t>
            </a:r>
          </a:p>
          <a:p>
            <a:r>
              <a:rPr lang="nl-NL" dirty="0"/>
              <a:t>Mortaliteit </a:t>
            </a:r>
            <a:r>
              <a:rPr lang="nl-NL" dirty="0" smtClean="0"/>
              <a:t>81% </a:t>
            </a:r>
            <a:r>
              <a:rPr lang="nl-NL" dirty="0" err="1"/>
              <a:t>vs</a:t>
            </a:r>
            <a:r>
              <a:rPr lang="nl-NL" dirty="0"/>
              <a:t> </a:t>
            </a:r>
            <a:r>
              <a:rPr lang="nl-NL" dirty="0" smtClean="0"/>
              <a:t>83%</a:t>
            </a:r>
            <a:endParaRPr lang="nl-NL" dirty="0"/>
          </a:p>
          <a:p>
            <a:r>
              <a:rPr lang="nl-NL" dirty="0"/>
              <a:t>CPC 1-2 = </a:t>
            </a:r>
            <a:r>
              <a:rPr lang="nl-NL" dirty="0" smtClean="0"/>
              <a:t>10% </a:t>
            </a:r>
            <a:r>
              <a:rPr lang="nl-NL" dirty="0" err="1"/>
              <a:t>vs</a:t>
            </a:r>
            <a:r>
              <a:rPr lang="nl-NL" dirty="0"/>
              <a:t> </a:t>
            </a:r>
            <a:r>
              <a:rPr lang="nl-NL" dirty="0" smtClean="0"/>
              <a:t>6%</a:t>
            </a:r>
            <a:endParaRPr lang="nl-NL" dirty="0"/>
          </a:p>
        </p:txBody>
      </p:sp>
      <p:sp>
        <p:nvSpPr>
          <p:cNvPr id="5" name="Tijdelijke aanduiding voor inhoud 3"/>
          <p:cNvSpPr txBox="1">
            <a:spLocks/>
          </p:cNvSpPr>
          <p:nvPr/>
        </p:nvSpPr>
        <p:spPr>
          <a:xfrm>
            <a:off x="359400" y="1411705"/>
            <a:ext cx="3148571" cy="50862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dirty="0" err="1" smtClean="0"/>
              <a:t>RCTs</a:t>
            </a:r>
            <a:endParaRPr lang="nl-NL" dirty="0"/>
          </a:p>
          <a:p>
            <a:r>
              <a:rPr lang="nl-NL" dirty="0" smtClean="0">
                <a:solidFill>
                  <a:schemeClr val="bg1">
                    <a:lumMod val="85000"/>
                  </a:schemeClr>
                </a:solidFill>
              </a:rPr>
              <a:t>2002: Bernard</a:t>
            </a:r>
          </a:p>
          <a:p>
            <a:r>
              <a:rPr lang="nl-NL" dirty="0" smtClean="0">
                <a:solidFill>
                  <a:schemeClr val="bg1">
                    <a:lumMod val="85000"/>
                  </a:schemeClr>
                </a:solidFill>
              </a:rPr>
              <a:t>2002: HACA</a:t>
            </a:r>
          </a:p>
          <a:p>
            <a:r>
              <a:rPr lang="nl-NL" dirty="0" smtClean="0">
                <a:solidFill>
                  <a:schemeClr val="bg1">
                    <a:lumMod val="85000"/>
                  </a:schemeClr>
                </a:solidFill>
              </a:rPr>
              <a:t>2013: TTM1</a:t>
            </a:r>
          </a:p>
          <a:p>
            <a:r>
              <a:rPr lang="nl-NL" dirty="0" smtClean="0"/>
              <a:t>2019: HYPERION</a:t>
            </a:r>
          </a:p>
          <a:p>
            <a:r>
              <a:rPr lang="nl-NL" dirty="0" smtClean="0">
                <a:solidFill>
                  <a:schemeClr val="bg1">
                    <a:lumMod val="85000"/>
                  </a:schemeClr>
                </a:solidFill>
              </a:rPr>
              <a:t>2021: TTM2</a:t>
            </a:r>
            <a:endParaRPr lang="nl-NL" dirty="0">
              <a:solidFill>
                <a:schemeClr val="bg1">
                  <a:lumMod val="85000"/>
                </a:schemeClr>
              </a:solidFill>
            </a:endParaRPr>
          </a:p>
        </p:txBody>
      </p:sp>
    </p:spTree>
    <p:extLst>
      <p:ext uri="{BB962C8B-B14F-4D97-AF65-F5344CB8AC3E}">
        <p14:creationId xmlns:p14="http://schemas.microsoft.com/office/powerpoint/2010/main" val="814053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r>
              <a:rPr lang="nl-NL" dirty="0" err="1" smtClean="0"/>
              <a:t>Targeted</a:t>
            </a:r>
            <a:r>
              <a:rPr lang="nl-NL" dirty="0" smtClean="0"/>
              <a:t> </a:t>
            </a:r>
            <a:r>
              <a:rPr lang="nl-NL" dirty="0" err="1" smtClean="0"/>
              <a:t>temperature</a:t>
            </a:r>
            <a:r>
              <a:rPr lang="nl-NL" dirty="0" smtClean="0"/>
              <a:t> management (TTM)</a:t>
            </a:r>
            <a:endParaRPr lang="nl-NL" dirty="0"/>
          </a:p>
        </p:txBody>
      </p:sp>
      <p:sp>
        <p:nvSpPr>
          <p:cNvPr id="4" name="Tijdelijke aanduiding voor inhoud 3"/>
          <p:cNvSpPr>
            <a:spLocks noGrp="1"/>
          </p:cNvSpPr>
          <p:nvPr>
            <p:ph idx="1"/>
          </p:nvPr>
        </p:nvSpPr>
        <p:spPr>
          <a:xfrm>
            <a:off x="3507971" y="1411705"/>
            <a:ext cx="8324629" cy="5086293"/>
          </a:xfrm>
        </p:spPr>
        <p:txBody>
          <a:bodyPr/>
          <a:lstStyle/>
          <a:p>
            <a:r>
              <a:rPr lang="nl-NL" dirty="0"/>
              <a:t>N = </a:t>
            </a:r>
            <a:r>
              <a:rPr lang="nl-NL" dirty="0" smtClean="0"/>
              <a:t>581</a:t>
            </a:r>
            <a:endParaRPr lang="nl-NL" dirty="0"/>
          </a:p>
          <a:p>
            <a:r>
              <a:rPr lang="nl-NL" dirty="0" smtClean="0"/>
              <a:t>Alleen PEA en asystolie</a:t>
            </a:r>
            <a:r>
              <a:rPr lang="nl-NL" dirty="0"/>
              <a:t> als </a:t>
            </a:r>
            <a:r>
              <a:rPr lang="nl-NL" dirty="0" smtClean="0"/>
              <a:t>initieel </a:t>
            </a:r>
            <a:r>
              <a:rPr lang="nl-NL" dirty="0"/>
              <a:t>ritme</a:t>
            </a:r>
          </a:p>
          <a:p>
            <a:r>
              <a:rPr lang="nl-NL" dirty="0"/>
              <a:t>33°C </a:t>
            </a:r>
            <a:r>
              <a:rPr lang="nl-NL" dirty="0" err="1"/>
              <a:t>vs</a:t>
            </a:r>
            <a:r>
              <a:rPr lang="nl-NL" dirty="0"/>
              <a:t> </a:t>
            </a:r>
            <a:r>
              <a:rPr lang="nl-NL" dirty="0" err="1" smtClean="0"/>
              <a:t>normothermie</a:t>
            </a:r>
            <a:r>
              <a:rPr lang="nl-NL" dirty="0" smtClean="0"/>
              <a:t> </a:t>
            </a:r>
            <a:r>
              <a:rPr lang="nl-NL" dirty="0"/>
              <a:t>gedurende </a:t>
            </a:r>
            <a:r>
              <a:rPr lang="nl-NL" dirty="0" smtClean="0"/>
              <a:t>24 </a:t>
            </a:r>
            <a:r>
              <a:rPr lang="nl-NL" dirty="0"/>
              <a:t>uur</a:t>
            </a:r>
          </a:p>
          <a:p>
            <a:r>
              <a:rPr lang="nl-NL" dirty="0"/>
              <a:t>Mortaliteit </a:t>
            </a:r>
            <a:r>
              <a:rPr lang="nl-NL" dirty="0" smtClean="0"/>
              <a:t>81% </a:t>
            </a:r>
            <a:r>
              <a:rPr lang="nl-NL" dirty="0" err="1"/>
              <a:t>vs</a:t>
            </a:r>
            <a:r>
              <a:rPr lang="nl-NL" dirty="0"/>
              <a:t> </a:t>
            </a:r>
            <a:r>
              <a:rPr lang="nl-NL" dirty="0" smtClean="0"/>
              <a:t>83%</a:t>
            </a:r>
            <a:endParaRPr lang="nl-NL" dirty="0"/>
          </a:p>
          <a:p>
            <a:r>
              <a:rPr lang="nl-NL" dirty="0"/>
              <a:t>CPC 1-2 = </a:t>
            </a:r>
            <a:r>
              <a:rPr lang="nl-NL" dirty="0" smtClean="0"/>
              <a:t>10% </a:t>
            </a:r>
            <a:r>
              <a:rPr lang="nl-NL" dirty="0" err="1"/>
              <a:t>vs</a:t>
            </a:r>
            <a:r>
              <a:rPr lang="nl-NL" dirty="0"/>
              <a:t> </a:t>
            </a:r>
            <a:r>
              <a:rPr lang="nl-NL" dirty="0" smtClean="0"/>
              <a:t>6%</a:t>
            </a:r>
            <a:endParaRPr lang="nl-NL" dirty="0"/>
          </a:p>
        </p:txBody>
      </p:sp>
      <p:sp>
        <p:nvSpPr>
          <p:cNvPr id="5" name="Tijdelijke aanduiding voor inhoud 3"/>
          <p:cNvSpPr txBox="1">
            <a:spLocks/>
          </p:cNvSpPr>
          <p:nvPr/>
        </p:nvSpPr>
        <p:spPr>
          <a:xfrm>
            <a:off x="359400" y="1411705"/>
            <a:ext cx="3148571" cy="50862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dirty="0" err="1" smtClean="0"/>
              <a:t>RCTs</a:t>
            </a:r>
            <a:endParaRPr lang="nl-NL" dirty="0"/>
          </a:p>
          <a:p>
            <a:r>
              <a:rPr lang="nl-NL" dirty="0" smtClean="0">
                <a:solidFill>
                  <a:schemeClr val="bg1">
                    <a:lumMod val="85000"/>
                  </a:schemeClr>
                </a:solidFill>
              </a:rPr>
              <a:t>2002: Bernard</a:t>
            </a:r>
          </a:p>
          <a:p>
            <a:r>
              <a:rPr lang="nl-NL" dirty="0" smtClean="0">
                <a:solidFill>
                  <a:schemeClr val="bg1">
                    <a:lumMod val="85000"/>
                  </a:schemeClr>
                </a:solidFill>
              </a:rPr>
              <a:t>2002: HACA</a:t>
            </a:r>
          </a:p>
          <a:p>
            <a:r>
              <a:rPr lang="nl-NL" dirty="0" smtClean="0">
                <a:solidFill>
                  <a:schemeClr val="bg1">
                    <a:lumMod val="85000"/>
                  </a:schemeClr>
                </a:solidFill>
              </a:rPr>
              <a:t>2013: TTM1</a:t>
            </a:r>
          </a:p>
          <a:p>
            <a:r>
              <a:rPr lang="nl-NL" dirty="0" smtClean="0"/>
              <a:t>2019: HYPERION</a:t>
            </a:r>
          </a:p>
          <a:p>
            <a:r>
              <a:rPr lang="nl-NL" dirty="0" smtClean="0">
                <a:solidFill>
                  <a:schemeClr val="bg1">
                    <a:lumMod val="85000"/>
                  </a:schemeClr>
                </a:solidFill>
              </a:rPr>
              <a:t>2021: TTM2</a:t>
            </a:r>
            <a:endParaRPr lang="nl-NL" dirty="0">
              <a:solidFill>
                <a:schemeClr val="bg1">
                  <a:lumMod val="85000"/>
                </a:schemeClr>
              </a:solidFill>
            </a:endParaRPr>
          </a:p>
        </p:txBody>
      </p:sp>
      <p:pic>
        <p:nvPicPr>
          <p:cNvPr id="2" name="Afbeelding 1"/>
          <p:cNvPicPr>
            <a:picLocks noChangeAspect="1"/>
          </p:cNvPicPr>
          <p:nvPr/>
        </p:nvPicPr>
        <p:blipFill>
          <a:blip r:embed="rId3"/>
          <a:stretch>
            <a:fillRect/>
          </a:stretch>
        </p:blipFill>
        <p:spPr>
          <a:xfrm>
            <a:off x="3507971" y="1411705"/>
            <a:ext cx="6650722" cy="5086293"/>
          </a:xfrm>
          <a:prstGeom prst="rect">
            <a:avLst/>
          </a:prstGeom>
        </p:spPr>
      </p:pic>
    </p:spTree>
    <p:extLst>
      <p:ext uri="{BB962C8B-B14F-4D97-AF65-F5344CB8AC3E}">
        <p14:creationId xmlns:p14="http://schemas.microsoft.com/office/powerpoint/2010/main" val="1893015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r>
              <a:rPr lang="nl-NL" dirty="0" err="1" smtClean="0"/>
              <a:t>Targeted</a:t>
            </a:r>
            <a:r>
              <a:rPr lang="nl-NL" dirty="0" smtClean="0"/>
              <a:t> </a:t>
            </a:r>
            <a:r>
              <a:rPr lang="nl-NL" dirty="0" err="1" smtClean="0"/>
              <a:t>temperature</a:t>
            </a:r>
            <a:r>
              <a:rPr lang="nl-NL" dirty="0" smtClean="0"/>
              <a:t> management (TTM)</a:t>
            </a:r>
            <a:endParaRPr lang="nl-NL" dirty="0"/>
          </a:p>
        </p:txBody>
      </p:sp>
      <p:sp>
        <p:nvSpPr>
          <p:cNvPr id="4" name="Tijdelijke aanduiding voor inhoud 3"/>
          <p:cNvSpPr>
            <a:spLocks noGrp="1"/>
          </p:cNvSpPr>
          <p:nvPr>
            <p:ph idx="1"/>
          </p:nvPr>
        </p:nvSpPr>
        <p:spPr>
          <a:xfrm>
            <a:off x="3507971" y="1411705"/>
            <a:ext cx="8324629" cy="5086293"/>
          </a:xfrm>
        </p:spPr>
        <p:txBody>
          <a:bodyPr/>
          <a:lstStyle/>
          <a:p>
            <a:r>
              <a:rPr lang="nl-NL" dirty="0"/>
              <a:t>N = </a:t>
            </a:r>
            <a:r>
              <a:rPr lang="nl-NL" dirty="0" smtClean="0"/>
              <a:t>1861</a:t>
            </a:r>
            <a:endParaRPr lang="nl-NL" dirty="0"/>
          </a:p>
          <a:p>
            <a:r>
              <a:rPr lang="nl-NL" dirty="0"/>
              <a:t>Alles behalve </a:t>
            </a:r>
            <a:r>
              <a:rPr lang="nl-NL" dirty="0" err="1"/>
              <a:t>unwitnessed</a:t>
            </a:r>
            <a:r>
              <a:rPr lang="nl-NL" dirty="0"/>
              <a:t> asystolie als initieel ritme</a:t>
            </a:r>
          </a:p>
          <a:p>
            <a:r>
              <a:rPr lang="nl-NL" dirty="0" smtClean="0"/>
              <a:t>33°C </a:t>
            </a:r>
            <a:r>
              <a:rPr lang="nl-NL" dirty="0" err="1"/>
              <a:t>vs</a:t>
            </a:r>
            <a:r>
              <a:rPr lang="nl-NL" dirty="0"/>
              <a:t> </a:t>
            </a:r>
            <a:r>
              <a:rPr lang="nl-NL" dirty="0" err="1"/>
              <a:t>normothermie</a:t>
            </a:r>
            <a:r>
              <a:rPr lang="nl-NL" dirty="0"/>
              <a:t> gedurende </a:t>
            </a:r>
            <a:r>
              <a:rPr lang="nl-NL" dirty="0" smtClean="0"/>
              <a:t>28 </a:t>
            </a:r>
            <a:r>
              <a:rPr lang="nl-NL" dirty="0"/>
              <a:t>uur</a:t>
            </a:r>
          </a:p>
          <a:p>
            <a:r>
              <a:rPr lang="nl-NL" dirty="0"/>
              <a:t>Mortaliteit </a:t>
            </a:r>
            <a:r>
              <a:rPr lang="nl-NL" dirty="0" smtClean="0"/>
              <a:t>53% </a:t>
            </a:r>
            <a:r>
              <a:rPr lang="nl-NL" dirty="0" err="1"/>
              <a:t>vs</a:t>
            </a:r>
            <a:r>
              <a:rPr lang="nl-NL" dirty="0"/>
              <a:t> </a:t>
            </a:r>
            <a:r>
              <a:rPr lang="nl-NL" dirty="0" smtClean="0"/>
              <a:t>52%</a:t>
            </a:r>
            <a:endParaRPr lang="nl-NL" dirty="0"/>
          </a:p>
          <a:p>
            <a:r>
              <a:rPr lang="nl-NL" dirty="0" err="1" smtClean="0"/>
              <a:t>mRS</a:t>
            </a:r>
            <a:r>
              <a:rPr lang="nl-NL" dirty="0" smtClean="0"/>
              <a:t> 0-3 </a:t>
            </a:r>
            <a:r>
              <a:rPr lang="nl-NL" dirty="0"/>
              <a:t>= </a:t>
            </a:r>
            <a:r>
              <a:rPr lang="nl-NL" dirty="0" smtClean="0"/>
              <a:t>45% </a:t>
            </a:r>
            <a:r>
              <a:rPr lang="nl-NL" dirty="0" err="1"/>
              <a:t>vs</a:t>
            </a:r>
            <a:r>
              <a:rPr lang="nl-NL" dirty="0"/>
              <a:t> </a:t>
            </a:r>
            <a:r>
              <a:rPr lang="nl-NL" dirty="0" smtClean="0"/>
              <a:t>45%</a:t>
            </a:r>
            <a:endParaRPr lang="nl-NL" dirty="0"/>
          </a:p>
        </p:txBody>
      </p:sp>
      <p:sp>
        <p:nvSpPr>
          <p:cNvPr id="5" name="Tijdelijke aanduiding voor inhoud 3"/>
          <p:cNvSpPr txBox="1">
            <a:spLocks/>
          </p:cNvSpPr>
          <p:nvPr/>
        </p:nvSpPr>
        <p:spPr>
          <a:xfrm>
            <a:off x="359400" y="1411705"/>
            <a:ext cx="3148571" cy="50862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dirty="0" err="1" smtClean="0"/>
              <a:t>RCTs</a:t>
            </a:r>
            <a:endParaRPr lang="nl-NL" dirty="0"/>
          </a:p>
          <a:p>
            <a:r>
              <a:rPr lang="nl-NL" dirty="0" smtClean="0">
                <a:solidFill>
                  <a:schemeClr val="bg1">
                    <a:lumMod val="85000"/>
                  </a:schemeClr>
                </a:solidFill>
              </a:rPr>
              <a:t>2002: Bernard</a:t>
            </a:r>
          </a:p>
          <a:p>
            <a:r>
              <a:rPr lang="nl-NL" dirty="0" smtClean="0">
                <a:solidFill>
                  <a:schemeClr val="bg1">
                    <a:lumMod val="85000"/>
                  </a:schemeClr>
                </a:solidFill>
              </a:rPr>
              <a:t>2002: HACA</a:t>
            </a:r>
          </a:p>
          <a:p>
            <a:r>
              <a:rPr lang="nl-NL" dirty="0" smtClean="0">
                <a:solidFill>
                  <a:schemeClr val="bg1">
                    <a:lumMod val="85000"/>
                  </a:schemeClr>
                </a:solidFill>
              </a:rPr>
              <a:t>2013: TTM1</a:t>
            </a:r>
          </a:p>
          <a:p>
            <a:r>
              <a:rPr lang="nl-NL" dirty="0" smtClean="0">
                <a:solidFill>
                  <a:schemeClr val="bg1">
                    <a:lumMod val="85000"/>
                  </a:schemeClr>
                </a:solidFill>
              </a:rPr>
              <a:t>2019: HYPERION</a:t>
            </a:r>
          </a:p>
          <a:p>
            <a:r>
              <a:rPr lang="nl-NL" dirty="0" smtClean="0"/>
              <a:t>2021: TTM2</a:t>
            </a:r>
            <a:endParaRPr lang="nl-NL" dirty="0">
              <a:solidFill>
                <a:schemeClr val="bg1">
                  <a:lumMod val="85000"/>
                </a:schemeClr>
              </a:solidFill>
            </a:endParaRPr>
          </a:p>
        </p:txBody>
      </p:sp>
    </p:spTree>
    <p:extLst>
      <p:ext uri="{BB962C8B-B14F-4D97-AF65-F5344CB8AC3E}">
        <p14:creationId xmlns:p14="http://schemas.microsoft.com/office/powerpoint/2010/main" val="15352191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r>
              <a:rPr lang="nl-NL" dirty="0" err="1" smtClean="0"/>
              <a:t>Targeted</a:t>
            </a:r>
            <a:r>
              <a:rPr lang="nl-NL" dirty="0" smtClean="0"/>
              <a:t> </a:t>
            </a:r>
            <a:r>
              <a:rPr lang="nl-NL" dirty="0" err="1" smtClean="0"/>
              <a:t>temperature</a:t>
            </a:r>
            <a:r>
              <a:rPr lang="nl-NL" dirty="0" smtClean="0"/>
              <a:t> management (TTM)</a:t>
            </a:r>
            <a:endParaRPr lang="nl-NL" dirty="0"/>
          </a:p>
        </p:txBody>
      </p:sp>
      <p:sp>
        <p:nvSpPr>
          <p:cNvPr id="5" name="Tijdelijke aanduiding voor inhoud 3"/>
          <p:cNvSpPr txBox="1">
            <a:spLocks/>
          </p:cNvSpPr>
          <p:nvPr/>
        </p:nvSpPr>
        <p:spPr>
          <a:xfrm>
            <a:off x="359400" y="1411705"/>
            <a:ext cx="3148571" cy="50862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dirty="0"/>
              <a:t>Meta-analyse</a:t>
            </a:r>
          </a:p>
          <a:p>
            <a:r>
              <a:rPr lang="nl-NL" dirty="0">
                <a:solidFill>
                  <a:schemeClr val="bg1">
                    <a:lumMod val="85000"/>
                  </a:schemeClr>
                </a:solidFill>
              </a:rPr>
              <a:t>2002: Bernard</a:t>
            </a:r>
          </a:p>
          <a:p>
            <a:r>
              <a:rPr lang="nl-NL" dirty="0">
                <a:solidFill>
                  <a:schemeClr val="bg1">
                    <a:lumMod val="85000"/>
                  </a:schemeClr>
                </a:solidFill>
              </a:rPr>
              <a:t>2002: HACA</a:t>
            </a:r>
          </a:p>
          <a:p>
            <a:r>
              <a:rPr lang="nl-NL" dirty="0"/>
              <a:t>2013: TTM1</a:t>
            </a:r>
          </a:p>
          <a:p>
            <a:r>
              <a:rPr lang="nl-NL" dirty="0">
                <a:solidFill>
                  <a:schemeClr val="bg1">
                    <a:lumMod val="85000"/>
                  </a:schemeClr>
                </a:solidFill>
              </a:rPr>
              <a:t>2019: HYPERION</a:t>
            </a:r>
          </a:p>
          <a:p>
            <a:r>
              <a:rPr lang="nl-NL" dirty="0"/>
              <a:t>2021: </a:t>
            </a:r>
            <a:r>
              <a:rPr lang="nl-NL" dirty="0" smtClean="0"/>
              <a:t>TTM2</a:t>
            </a:r>
            <a:endParaRPr lang="nl-NL" dirty="0">
              <a:solidFill>
                <a:schemeClr val="bg1">
                  <a:lumMod val="85000"/>
                </a:schemeClr>
              </a:solidFill>
            </a:endParaRPr>
          </a:p>
        </p:txBody>
      </p:sp>
      <p:pic>
        <p:nvPicPr>
          <p:cNvPr id="4" name="Afbeelding 3"/>
          <p:cNvPicPr>
            <a:picLocks noChangeAspect="1"/>
          </p:cNvPicPr>
          <p:nvPr/>
        </p:nvPicPr>
        <p:blipFill>
          <a:blip r:embed="rId3"/>
          <a:stretch>
            <a:fillRect/>
          </a:stretch>
        </p:blipFill>
        <p:spPr>
          <a:xfrm>
            <a:off x="3507971" y="994611"/>
            <a:ext cx="4126025" cy="5680273"/>
          </a:xfrm>
          <a:prstGeom prst="rect">
            <a:avLst/>
          </a:prstGeom>
        </p:spPr>
      </p:pic>
      <p:sp>
        <p:nvSpPr>
          <p:cNvPr id="6" name="Rechthoek 5"/>
          <p:cNvSpPr/>
          <p:nvPr/>
        </p:nvSpPr>
        <p:spPr>
          <a:xfrm>
            <a:off x="3441700" y="3314700"/>
            <a:ext cx="4260850" cy="4191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38829970"/>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stom default" id="{A905CC9F-F9AB-4D39-8573-DA7F47D2B2B1}" vid="{9E33CAAA-68E2-4FCF-893E-9B0B17F4ABF9}"/>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1853</TotalTime>
  <Words>2301</Words>
  <Application>Microsoft Office PowerPoint</Application>
  <PresentationFormat>Breedbeeld</PresentationFormat>
  <Paragraphs>240</Paragraphs>
  <Slides>19</Slides>
  <Notes>14</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19</vt:i4>
      </vt:variant>
    </vt:vector>
  </HeadingPairs>
  <TitlesOfParts>
    <vt:vector size="23" baseType="lpstr">
      <vt:lpstr>Arial</vt:lpstr>
      <vt:lpstr>Calibri</vt:lpstr>
      <vt:lpstr>Calibri Light</vt:lpstr>
      <vt:lpstr>Kantoorthema</vt:lpstr>
      <vt:lpstr>Targeted temperature management (TTM)</vt:lpstr>
      <vt:lpstr>Targeted temperature management (TTM)</vt:lpstr>
      <vt:lpstr>Targeted temperature management (TTM)</vt:lpstr>
      <vt:lpstr>Targeted temperature management (TTM)</vt:lpstr>
      <vt:lpstr>Targeted temperature management (TTM)</vt:lpstr>
      <vt:lpstr>Targeted temperature management (TTM)</vt:lpstr>
      <vt:lpstr>Targeted temperature management (TTM)</vt:lpstr>
      <vt:lpstr>Targeted temperature management (TTM)</vt:lpstr>
      <vt:lpstr>Targeted temperature management (TTM)</vt:lpstr>
      <vt:lpstr>Targeted temperature management (TTM)</vt:lpstr>
      <vt:lpstr>Targeted temperature management (TTM)</vt:lpstr>
      <vt:lpstr>Targeted temperature management (TTM)</vt:lpstr>
      <vt:lpstr>Targeted temperature management (TTM)</vt:lpstr>
      <vt:lpstr>Targeted temperature management (TTM)</vt:lpstr>
      <vt:lpstr>Targeted temperature management (TTM)</vt:lpstr>
      <vt:lpstr>Waarom verandering protocol?</vt:lpstr>
      <vt:lpstr>Voorstel nieuw protocol</vt:lpstr>
      <vt:lpstr>PowerPoint-presentatie</vt:lpstr>
      <vt:lpstr>MIRACLE2 score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Post-reanimatie zorg</dc:title>
  <dc:creator>Wouter van Snippenburg</dc:creator>
  <cp:lastModifiedBy>Snippenburg, W. (Intensivist)</cp:lastModifiedBy>
  <cp:revision>70</cp:revision>
  <dcterms:created xsi:type="dcterms:W3CDTF">2022-02-24T13:04:18Z</dcterms:created>
  <dcterms:modified xsi:type="dcterms:W3CDTF">2022-08-17T11:02:37Z</dcterms:modified>
</cp:coreProperties>
</file>